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8"/>
  </p:notesMasterIdLst>
  <p:sldIdLst>
    <p:sldId id="277" r:id="rId2"/>
    <p:sldId id="256" r:id="rId3"/>
    <p:sldId id="278" r:id="rId4"/>
    <p:sldId id="257" r:id="rId5"/>
    <p:sldId id="279" r:id="rId6"/>
    <p:sldId id="258" r:id="rId7"/>
    <p:sldId id="259" r:id="rId8"/>
    <p:sldId id="260" r:id="rId9"/>
    <p:sldId id="261" r:id="rId10"/>
    <p:sldId id="262" r:id="rId11"/>
    <p:sldId id="263" r:id="rId12"/>
    <p:sldId id="264" r:id="rId13"/>
    <p:sldId id="265" r:id="rId14"/>
    <p:sldId id="266" r:id="rId15"/>
    <p:sldId id="267" r:id="rId16"/>
    <p:sldId id="268" r:id="rId17"/>
    <p:sldId id="280" r:id="rId18"/>
    <p:sldId id="269" r:id="rId19"/>
    <p:sldId id="270" r:id="rId20"/>
    <p:sldId id="271" r:id="rId21"/>
    <p:sldId id="272" r:id="rId22"/>
    <p:sldId id="281" r:id="rId23"/>
    <p:sldId id="273" r:id="rId24"/>
    <p:sldId id="274" r:id="rId25"/>
    <p:sldId id="275" r:id="rId26"/>
    <p:sldId id="276"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6427" autoAdjust="0"/>
  </p:normalViewPr>
  <p:slideViewPr>
    <p:cSldViewPr snapToGrid="0">
      <p:cViewPr varScale="1">
        <p:scale>
          <a:sx n="98" d="100"/>
          <a:sy n="98" d="100"/>
        </p:scale>
        <p:origin x="1974" y="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gif>
</file>

<file path=ppt/media/image3.gif>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Hi everyone, </a:t>
            </a:r>
            <a:endParaRPr dirty="0"/>
          </a:p>
          <a:p>
            <a:pPr marL="0" lvl="0" indent="0" algn="l" rtl="0">
              <a:spcBef>
                <a:spcPts val="0"/>
              </a:spcBef>
              <a:spcAft>
                <a:spcPts val="0"/>
              </a:spcAft>
              <a:buNone/>
            </a:pPr>
            <a:r>
              <a:rPr lang="en" dirty="0"/>
              <a:t>I’m Alex He, my coauthor is my advising professor Thilanka Munasinghe, and we are from RPI.</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our paper is called</a:t>
            </a:r>
            <a:endParaRPr dirty="0"/>
          </a:p>
          <a:p>
            <a:pPr marL="0" lvl="0" indent="0" algn="l" rtl="0">
              <a:spcBef>
                <a:spcPts val="0"/>
              </a:spcBef>
              <a:spcAft>
                <a:spcPts val="0"/>
              </a:spcAft>
              <a:buNone/>
            </a:pPr>
            <a:r>
              <a:rPr lang="en" dirty="0"/>
              <a:t>Chronic Respiratory Disease: Risk Modeling Potential and Limitations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033f4d7ff0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033f4d7ff0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an example of the NOAA data, this is total precipitation for 2016</a:t>
            </a:r>
            <a:endParaRPr/>
          </a:p>
          <a:p>
            <a:pPr marL="0" lvl="0" indent="0" algn="l" rtl="0">
              <a:spcBef>
                <a:spcPts val="0"/>
              </a:spcBef>
              <a:spcAft>
                <a:spcPts val="0"/>
              </a:spcAft>
              <a:buNone/>
            </a:pPr>
            <a:r>
              <a:rPr lang="en"/>
              <a:t>As you can see, climate divisions don’t follow county boundaries, so the data was rasterized to a 0.01 x 0.01 grid, before being aggregated by county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033f4d7ff0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033f4d7ff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Shapefiles were used to find the grid cells in each county or climate division.</a:t>
            </a:r>
            <a:endParaRPr/>
          </a:p>
          <a:p>
            <a:pPr marL="0" lvl="0" indent="0" algn="l" rtl="0">
              <a:spcBef>
                <a:spcPts val="0"/>
              </a:spcBef>
              <a:spcAft>
                <a:spcPts val="0"/>
              </a:spcAft>
              <a:buNone/>
            </a:pPr>
            <a:r>
              <a:rPr lang="en"/>
              <a:t>The county shapefiles also included location codes and area</a:t>
            </a:r>
            <a:endParaRPr/>
          </a:p>
          <a:p>
            <a:pPr marL="0" lvl="0" indent="0" algn="l" rtl="0">
              <a:spcBef>
                <a:spcPts val="0"/>
              </a:spcBef>
              <a:spcAft>
                <a:spcPts val="0"/>
              </a:spcAft>
              <a:buNone/>
            </a:pPr>
            <a:r>
              <a:rPr lang="en"/>
              <a:t>For our model, we tested variables for population densities adjusted by both land area and total area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bd5f48bb7_0_14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fbd5f48bb7_0_1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prepare the data, we first converted all spatiotemporal datasets to a matching 0.01 coordinate degree grid</a:t>
            </a:r>
            <a:endParaRPr/>
          </a:p>
          <a:p>
            <a:pPr marL="0" lvl="0" indent="0" algn="l" rtl="0">
              <a:spcBef>
                <a:spcPts val="0"/>
              </a:spcBef>
              <a:spcAft>
                <a:spcPts val="0"/>
              </a:spcAft>
              <a:buNone/>
            </a:pPr>
            <a:r>
              <a:rPr lang="en"/>
              <a:t>Then aggregated by county and month</a:t>
            </a:r>
            <a:endParaRPr/>
          </a:p>
          <a:p>
            <a:pPr marL="0" lvl="0" indent="0" algn="l" rtl="0">
              <a:spcBef>
                <a:spcPts val="0"/>
              </a:spcBef>
              <a:spcAft>
                <a:spcPts val="0"/>
              </a:spcAft>
              <a:buNone/>
            </a:pPr>
            <a:r>
              <a:rPr lang="en"/>
              <a:t>To measure potential lagging effects, ee also included datasets for 1 and 2 month lags for all spatiotemporal variables</a:t>
            </a:r>
            <a:endParaRPr/>
          </a:p>
          <a:p>
            <a:pPr marL="0" lvl="0" indent="0" algn="l" rtl="0">
              <a:spcBef>
                <a:spcPts val="0"/>
              </a:spcBef>
              <a:spcAft>
                <a:spcPts val="0"/>
              </a:spcAft>
              <a:buNone/>
            </a:pPr>
            <a:r>
              <a:rPr lang="en"/>
              <a:t>We also had to account for several changes to counties between 2000-2016</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0333e4567c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0333e4567c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evaluate our model, we used 30% of all datapoints for a test dataset and the remaining 70% for training with </a:t>
            </a:r>
            <a:r>
              <a:rPr lang="en">
                <a:solidFill>
                  <a:schemeClr val="dk1"/>
                </a:solidFill>
              </a:rPr>
              <a:t>cross validation</a:t>
            </a:r>
            <a:endParaRPr>
              <a:solidFill>
                <a:schemeClr val="dk1"/>
              </a:solidFill>
            </a:endParaRPr>
          </a:p>
          <a:p>
            <a:pPr marL="0" lvl="0" indent="0" algn="l" rtl="0">
              <a:spcBef>
                <a:spcPts val="0"/>
              </a:spcBef>
              <a:spcAft>
                <a:spcPts val="0"/>
              </a:spcAft>
              <a:buNone/>
            </a:pPr>
            <a:r>
              <a:rPr lang="en"/>
              <a:t>We used </a:t>
            </a:r>
            <a:r>
              <a:rPr lang="en">
                <a:solidFill>
                  <a:schemeClr val="dk1"/>
                </a:solidFill>
              </a:rPr>
              <a:t>scikit-learn’s</a:t>
            </a:r>
            <a:r>
              <a:rPr lang="en"/>
              <a:t> random forest regression as the model and </a:t>
            </a:r>
            <a:r>
              <a:rPr lang="en">
                <a:solidFill>
                  <a:schemeClr val="dk1"/>
                </a:solidFill>
              </a:rPr>
              <a:t>recursive feature elimination to select features</a:t>
            </a:r>
            <a:r>
              <a:rPr lang="en"/>
              <a:t>,</a:t>
            </a:r>
            <a:endParaRPr/>
          </a:p>
          <a:p>
            <a:pPr marL="0" lvl="0" indent="0" algn="l" rtl="0">
              <a:spcBef>
                <a:spcPts val="0"/>
              </a:spcBef>
              <a:spcAft>
                <a:spcPts val="0"/>
              </a:spcAft>
              <a:buNone/>
            </a:pPr>
            <a:r>
              <a:rPr lang="en"/>
              <a:t>R-squared was the metric we evaluated against in order to optimize the model</a:t>
            </a:r>
            <a:endParaRPr/>
          </a:p>
          <a:p>
            <a:pPr marL="0" lvl="0" indent="0" algn="l" rtl="0">
              <a:spcBef>
                <a:spcPts val="0"/>
              </a:spcBef>
              <a:spcAft>
                <a:spcPts val="0"/>
              </a:spcAft>
              <a:buNone/>
            </a:pPr>
            <a:r>
              <a:rPr lang="en"/>
              <a:t>Also, we performed Collinearity analysis with Spearman rank correlation, which helped with </a:t>
            </a:r>
            <a:r>
              <a:rPr lang="en">
                <a:solidFill>
                  <a:schemeClr val="dk1"/>
                </a:solidFill>
              </a:rPr>
              <a:t>inferring the best features and enhanced </a:t>
            </a:r>
            <a:r>
              <a:rPr lang="en"/>
              <a:t>our discussion about variable contributions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033f4d7ff0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033f4d7ff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best R-squared values are approximately 0.75, with cross validation and test dataset prediction being not much different and having similar trends across iterations. This suggests that our model may generalize well for unseen data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fbd5f48bb7_0_14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fbd5f48bb7_0_1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these are the final selected features and their importance values.</a:t>
            </a:r>
            <a:endParaRPr/>
          </a:p>
          <a:p>
            <a:pPr marL="0" lvl="0" indent="0" algn="l" rtl="0">
              <a:spcBef>
                <a:spcPts val="0"/>
              </a:spcBef>
              <a:spcAft>
                <a:spcPts val="0"/>
              </a:spcAft>
              <a:buNone/>
            </a:pPr>
            <a:r>
              <a:rPr lang="en"/>
              <a:t>They include the location encoders for county and state, months from the start of the period, month of the year, population density adjusted by land area, and net primary production lagged by one month.</a:t>
            </a:r>
            <a:endParaRPr/>
          </a:p>
          <a:p>
            <a:pPr marL="0" lvl="0" indent="0" algn="l" rtl="0">
              <a:spcBef>
                <a:spcPts val="0"/>
              </a:spcBef>
              <a:spcAft>
                <a:spcPts val="0"/>
              </a:spcAft>
              <a:buNone/>
            </a:pPr>
            <a:endParaRPr/>
          </a:p>
          <a:p>
            <a:pPr marL="0" lvl="0" indent="0" algn="l" rtl="0">
              <a:spcBef>
                <a:spcPts val="0"/>
              </a:spcBef>
              <a:spcAft>
                <a:spcPts val="0"/>
              </a:spcAft>
              <a:buNone/>
            </a:pPr>
            <a:r>
              <a:rPr lang="en"/>
              <a:t>Besides the location encoders for county and state, we tested a total of 43 variables when including the lagged variables, or a total of 19 variables without </a:t>
            </a:r>
            <a:r>
              <a:rPr lang="en">
                <a:solidFill>
                  <a:schemeClr val="dk1"/>
                </a:solidFill>
              </a:rPr>
              <a:t>the lags</a:t>
            </a:r>
            <a:endParaRPr/>
          </a:p>
          <a:p>
            <a:pPr marL="0" lvl="0" indent="0" algn="l" rtl="0">
              <a:spcBef>
                <a:spcPts val="0"/>
              </a:spcBef>
              <a:spcAft>
                <a:spcPts val="0"/>
              </a:spcAft>
              <a:buNone/>
            </a:pPr>
            <a:r>
              <a:rPr lang="en"/>
              <a:t>In our discussion, we use past research to explain the potential contributions of the included variables. This includes studies investigating the exacerbating effects of particulate matter, temperature, humidity, et cetra, but on much finer resolutions, such as in individual cities and within durations of a few days or even hours.</a:t>
            </a:r>
            <a:endParaRPr/>
          </a:p>
          <a:p>
            <a:pPr marL="0" lvl="0" indent="0" algn="l" rtl="0">
              <a:spcBef>
                <a:spcPts val="0"/>
              </a:spcBef>
              <a:spcAft>
                <a:spcPts val="0"/>
              </a:spcAft>
              <a:buNone/>
            </a:pPr>
            <a:r>
              <a:rPr lang="en"/>
              <a:t>While our explanations are rather speculative, our goal was to show that there are many research areas that, as they develop, can contribute to this type of study in the future.</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fbd5f48bb7_0_14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fbd5f48bb7_0_1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limitations of our model are largely due to what data is publically available at our intended resolution.</a:t>
            </a:r>
            <a:endParaRPr/>
          </a:p>
          <a:p>
            <a:pPr marL="0" lvl="0" indent="0" algn="l" rtl="0">
              <a:spcBef>
                <a:spcPts val="0"/>
              </a:spcBef>
              <a:spcAft>
                <a:spcPts val="0"/>
              </a:spcAft>
              <a:buNone/>
            </a:pPr>
            <a:r>
              <a:rPr lang="en"/>
              <a:t>We used mortality as the target variable, but this is not the best way to measure risk, since mortality only captures most extreme cases of exacerbation. A better way to measure risk is through Emergency Room Visits, or ERVs. This was the approach of a large collaborative study that estimated the global burden of air pollutants by country for 2015, measured as ERVs attributable to each pollutant. But their resolution was the total ERVs for a single year and by country. The amount data reported by county hospitals may vary, so </a:t>
            </a:r>
            <a:r>
              <a:rPr lang="en">
                <a:solidFill>
                  <a:schemeClr val="dk1"/>
                </a:solidFill>
              </a:rPr>
              <a:t>it is much more difficult to compile ERV data by county.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Also, the mortality data is subject to suppression constraints for privacy reasons, where, for any county in a given month, the exact number of CRD deaths is unavailable if its less than 10, so these values had to be estimated based on the state total for that month.</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Finally, datasets at our intended resolution were not available for</a:t>
            </a:r>
            <a:endParaRPr>
              <a:solidFill>
                <a:schemeClr val="dk1"/>
              </a:solidFill>
            </a:endParaRPr>
          </a:p>
          <a:p>
            <a:pPr marL="0" lvl="0" indent="0" algn="l" rtl="0">
              <a:spcBef>
                <a:spcPts val="0"/>
              </a:spcBef>
              <a:spcAft>
                <a:spcPts val="0"/>
              </a:spcAft>
              <a:buNone/>
            </a:pPr>
            <a:r>
              <a:rPr lang="en">
                <a:solidFill>
                  <a:schemeClr val="dk1"/>
                </a:solidFill>
              </a:rPr>
              <a:t>humidity, as I mentioned before, and</a:t>
            </a:r>
            <a:endParaRPr>
              <a:solidFill>
                <a:schemeClr val="dk1"/>
              </a:solidFill>
            </a:endParaRPr>
          </a:p>
          <a:p>
            <a:pPr marL="0" lvl="0" indent="0" algn="l" rtl="0">
              <a:spcBef>
                <a:spcPts val="0"/>
              </a:spcBef>
              <a:spcAft>
                <a:spcPts val="0"/>
              </a:spcAft>
              <a:buNone/>
            </a:pPr>
            <a:r>
              <a:rPr lang="en">
                <a:solidFill>
                  <a:schemeClr val="dk1"/>
                </a:solidFill>
              </a:rPr>
              <a:t>ground-level ozone, which according to the global burden study, is estimated to have a greater impact on ERVs than PM2.5.</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fbd5f48bb7_0_14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fbd5f48bb7_0_1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Besides data limitations, another limitation is our coarse resolution, as monthly, county-level datasets cannot represent phenomena found on finer spatiotemporal resolutions.</a:t>
            </a:r>
            <a:endParaRPr/>
          </a:p>
          <a:p>
            <a:pPr marL="0" lvl="0" indent="0" algn="l" rtl="0">
              <a:spcBef>
                <a:spcPts val="0"/>
              </a:spcBef>
              <a:spcAft>
                <a:spcPts val="0"/>
              </a:spcAft>
              <a:buNone/>
            </a:pPr>
            <a:r>
              <a:rPr lang="en"/>
              <a:t>An example is a study that used ERVs to measure the effects of air pollutants within multiple cities. They found that</a:t>
            </a:r>
            <a:endParaRPr/>
          </a:p>
          <a:p>
            <a:pPr marL="0" lvl="0" indent="0" algn="l" rtl="0">
              <a:spcBef>
                <a:spcPts val="0"/>
              </a:spcBef>
              <a:spcAft>
                <a:spcPts val="0"/>
              </a:spcAft>
              <a:buNone/>
            </a:pPr>
            <a:r>
              <a:rPr lang="en"/>
              <a:t>ERVs increase after days with higher concentrations of pollutants, and the lagging effect on ERVs lasts several days.</a:t>
            </a:r>
            <a:endParaRPr/>
          </a:p>
          <a:p>
            <a:pPr marL="0" lvl="0" indent="0" algn="l" rtl="0">
              <a:spcBef>
                <a:spcPts val="0"/>
              </a:spcBef>
              <a:spcAft>
                <a:spcPts val="0"/>
              </a:spcAft>
              <a:buNone/>
            </a:pPr>
            <a:r>
              <a:rPr lang="en"/>
              <a:t>So clearly, these </a:t>
            </a:r>
            <a:r>
              <a:rPr lang="en">
                <a:solidFill>
                  <a:schemeClr val="dk1"/>
                </a:solidFill>
              </a:rPr>
              <a:t>phenomena cannot be represented in a monthly, county-level study</a:t>
            </a:r>
            <a:endParaRPr/>
          </a:p>
          <a:p>
            <a:pPr marL="0" lvl="0" indent="0" algn="l" rtl="0">
              <a:spcBef>
                <a:spcPts val="0"/>
              </a:spcBef>
              <a:spcAft>
                <a:spcPts val="0"/>
              </a:spcAft>
              <a:buNone/>
            </a:pPr>
            <a:endParaRPr/>
          </a:p>
          <a:p>
            <a:pPr marL="0" lvl="0" indent="0" algn="l" rtl="0">
              <a:spcBef>
                <a:spcPts val="0"/>
              </a:spcBef>
              <a:spcAft>
                <a:spcPts val="0"/>
              </a:spcAft>
              <a:buNone/>
            </a:pPr>
            <a:r>
              <a:rPr lang="en"/>
              <a:t>Another limitation is excluding factors such as smoking and airborne allergens. </a:t>
            </a:r>
            <a:r>
              <a:rPr lang="en">
                <a:solidFill>
                  <a:schemeClr val="dk1"/>
                </a:solidFill>
              </a:rPr>
              <a:t>Smoking</a:t>
            </a:r>
            <a:r>
              <a:rPr lang="en"/>
              <a:t> is particularly subject to human behavior.</a:t>
            </a:r>
            <a:endParaRPr/>
          </a:p>
          <a:p>
            <a:pPr marL="0" lvl="0" indent="0" algn="l" rtl="0">
              <a:spcBef>
                <a:spcPts val="0"/>
              </a:spcBef>
              <a:spcAft>
                <a:spcPts val="0"/>
              </a:spcAft>
              <a:buNone/>
            </a:pPr>
            <a:r>
              <a:rPr lang="en"/>
              <a:t>Also, the effects of infectious microorganisms may influence diseases that are considered non-infectious, but this is an active area of investigation</a:t>
            </a:r>
            <a:endParaRPr/>
          </a:p>
          <a:p>
            <a:pPr marL="0" lvl="0" indent="0" algn="l" rtl="0">
              <a:spcBef>
                <a:spcPts val="0"/>
              </a:spcBef>
              <a:spcAft>
                <a:spcPts val="0"/>
              </a:spcAft>
              <a:buNone/>
            </a:pPr>
            <a:r>
              <a:rPr lang="en"/>
              <a:t>8</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fbd5f48bb7_0_1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fbd5f48bb7_0_1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As I mentioned earlier, this study drew inspiration from another study where Machine Learning (ML) was used to forecast the risk of Cholera outbreaks in India.</a:t>
            </a:r>
            <a:endParaRPr/>
          </a:p>
          <a:p>
            <a:pPr marL="0" lvl="0" indent="0" algn="l" rtl="0">
              <a:spcBef>
                <a:spcPts val="0"/>
              </a:spcBef>
              <a:spcAft>
                <a:spcPts val="0"/>
              </a:spcAft>
              <a:buNone/>
            </a:pPr>
            <a:r>
              <a:rPr lang="en"/>
              <a:t>They used a similar approach with random forest, but for classification instead of regression, for whether there is or is not an outbreak.</a:t>
            </a:r>
            <a:endParaRPr/>
          </a:p>
          <a:p>
            <a:pPr marL="0" lvl="0" indent="0" algn="l" rtl="0">
              <a:spcBef>
                <a:spcPts val="0"/>
              </a:spcBef>
              <a:spcAft>
                <a:spcPts val="0"/>
              </a:spcAft>
              <a:buNone/>
            </a:pPr>
            <a:r>
              <a:rPr lang="en"/>
              <a:t>Their model was very successful, with 89.5% of outbreaks correctly identified in the test dataset. This is due to strong relationships that exist between Essential Climate Variables and the distribution of Cholera bacteria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033f4d7ff0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033f4d7ff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This map is from that paper, showing the number of cholera outbreaks in the 40 coastal districts of India, between 2010-2018</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033f4d7ff0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033f4d7ff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Chronic Respiratory Diseases (or CRDs), which are </a:t>
            </a:r>
            <a:r>
              <a:rPr lang="en">
                <a:solidFill>
                  <a:schemeClr val="dk1"/>
                </a:solidFill>
              </a:rPr>
              <a:t>primarily noninfectious,</a:t>
            </a:r>
            <a:r>
              <a:rPr lang="en"/>
              <a:t> are among the leading causes of mortality worldwide.</a:t>
            </a:r>
            <a:endParaRPr/>
          </a:p>
          <a:p>
            <a:pPr marL="0" lvl="0" indent="0" algn="l" rtl="0">
              <a:spcBef>
                <a:spcPts val="0"/>
              </a:spcBef>
              <a:spcAft>
                <a:spcPts val="0"/>
              </a:spcAft>
              <a:buNone/>
            </a:pPr>
            <a:r>
              <a:rPr lang="en"/>
              <a:t>Symptoms of non-infectious CRDs are often exacerbated by: ambient air pollution, and changes in temperature and humidity</a:t>
            </a:r>
            <a:endParaRPr/>
          </a:p>
          <a:p>
            <a:pPr marL="0" lvl="0" indent="0" algn="l" rtl="0">
              <a:spcBef>
                <a:spcPts val="0"/>
              </a:spcBef>
              <a:spcAft>
                <a:spcPts val="0"/>
              </a:spcAft>
              <a:buNone/>
            </a:pPr>
            <a:r>
              <a:rPr lang="en"/>
              <a:t>It is these relationships that presented an opportunity for us to build a model</a:t>
            </a:r>
            <a:endParaRPr/>
          </a:p>
          <a:p>
            <a:pPr marL="0" lvl="0" indent="0" algn="l" rtl="0">
              <a:spcBef>
                <a:spcPts val="0"/>
              </a:spcBef>
              <a:spcAft>
                <a:spcPts val="0"/>
              </a:spcAft>
              <a:buNone/>
            </a:pPr>
            <a:r>
              <a:rPr lang="en"/>
              <a:t>Also, this study was inspired by another study where ML was used to forecast the risk of Cholera outbreaks in India, which I will talk about later</a:t>
            </a: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fbd5f48bb7_0_1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fbd5f48bb7_0_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our main conclusions are that, given the moderate R-squared values despite current data limitations, there is significant potential for modeling CRD risk on the monthly and county scale</a:t>
            </a:r>
            <a:endParaRPr/>
          </a:p>
          <a:p>
            <a:pPr marL="0" lvl="0" indent="0" algn="l" rtl="0">
              <a:spcBef>
                <a:spcPts val="0"/>
              </a:spcBef>
              <a:spcAft>
                <a:spcPts val="0"/>
              </a:spcAft>
              <a:buNone/>
            </a:pPr>
            <a:r>
              <a:rPr lang="en"/>
              <a:t>However, data limitations, phenomena only found on finer spatiotemporal scales, and the primarily non-infectious nature of CRDs present challenges.</a:t>
            </a:r>
            <a:endParaRPr/>
          </a:p>
          <a:p>
            <a:pPr marL="0" lvl="0" indent="0" algn="l" rtl="0">
              <a:spcBef>
                <a:spcPts val="0"/>
              </a:spcBef>
              <a:spcAft>
                <a:spcPts val="0"/>
              </a:spcAft>
              <a:buNone/>
            </a:pPr>
            <a:r>
              <a:rPr lang="en"/>
              <a:t>We also mentioned the caveats of ML applicable to this type of study, which is that we can naively test for features that improve model performance, but the mechanisms behind their relationships remain unclear.</a:t>
            </a:r>
            <a:endParaRPr/>
          </a:p>
          <a:p>
            <a:pPr marL="0" lvl="0" indent="0" algn="l" rtl="0">
              <a:spcBef>
                <a:spcPts val="0"/>
              </a:spcBef>
              <a:spcAft>
                <a:spcPts val="0"/>
              </a:spcAft>
              <a:buNone/>
            </a:pPr>
            <a:r>
              <a:rPr lang="en"/>
              <a:t>Finally, we tied into the paper mentioned before, that estimated the global burden of air pollutants by country for 2015, measured as ERVs attributable to each pollutant. They did not factor in climate variables in their estimates, but given the connections with CRD exacerbation, doing so may improve these estimates, thought further research may be needed to better quantify the effects of climate variables.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fbd5f48bb7_0_14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fbd5f48bb7_0_1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possible next steps, we identified common modeling techniques, that can further improve on our methods, such as using better methods for hyperparameter tuning, performing imbalanced regression, and using different ML techniques such as neural networks</a:t>
            </a:r>
            <a:endParaRPr/>
          </a:p>
          <a:p>
            <a:pPr marL="0" lvl="0" indent="0" algn="l" rtl="0">
              <a:spcBef>
                <a:spcPts val="0"/>
              </a:spcBef>
              <a:spcAft>
                <a:spcPts val="0"/>
              </a:spcAft>
              <a:buNone/>
            </a:pPr>
            <a:r>
              <a:rPr lang="en"/>
              <a:t>Also, using datasets from different sources can help evaluate the model as well, but of course this depends on data availability, which will most likely improve as time goes on</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Alright, thanks for listening.</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1033f4d7ff0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1033f4d7ff0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datasets we used are</a:t>
            </a:r>
            <a:endParaRPr/>
          </a:p>
          <a:p>
            <a:pPr marL="0" lvl="0" indent="0" algn="l" rtl="0">
              <a:spcBef>
                <a:spcPts val="0"/>
              </a:spcBef>
              <a:spcAft>
                <a:spcPts val="0"/>
              </a:spcAft>
              <a:buNone/>
            </a:pPr>
            <a:r>
              <a:rPr lang="en"/>
              <a:t>Mortality, Population, shapefiles</a:t>
            </a:r>
            <a:endParaRPr/>
          </a:p>
          <a:p>
            <a:pPr marL="0" lvl="0" indent="0" algn="l" rtl="0">
              <a:spcBef>
                <a:spcPts val="0"/>
              </a:spcBef>
              <a:spcAft>
                <a:spcPts val="0"/>
              </a:spcAft>
              <a:buNone/>
            </a:pPr>
            <a:r>
              <a:rPr lang="en"/>
              <a:t>And spatiotemporal datasets for climate and air pollutants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fbd5f48bb7_0_1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fbd5f48bb7_0_1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datasets we used overlap over the 2000-2016 period, and our intended resolution is for each datapoint to represent 1 month and 1 county in the contiguous United States</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fbd5f48bb7_0_1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fbd5f48bb7_0_1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Mortality data is from the CDC’s Underlying Cause of Death data. We included </a:t>
            </a:r>
            <a:r>
              <a:rPr lang="en">
                <a:solidFill>
                  <a:schemeClr val="dk1"/>
                </a:solidFill>
              </a:rPr>
              <a:t>generally non-infectious </a:t>
            </a:r>
            <a:r>
              <a:rPr lang="en"/>
              <a:t>diseases, classified under </a:t>
            </a:r>
            <a:r>
              <a:rPr lang="en">
                <a:solidFill>
                  <a:schemeClr val="dk1"/>
                </a:solidFill>
              </a:rPr>
              <a:t>chronic LOWER respiratory diseases</a:t>
            </a:r>
            <a:r>
              <a:rPr lang="en"/>
              <a:t>. Thus, we can model the effects of environmental factors without worrying about infectious agents.</a:t>
            </a:r>
            <a:endParaRPr/>
          </a:p>
          <a:p>
            <a:pPr marL="0" lvl="0" indent="0" algn="l" rtl="0">
              <a:spcBef>
                <a:spcPts val="0"/>
              </a:spcBef>
              <a:spcAft>
                <a:spcPts val="0"/>
              </a:spcAft>
              <a:buNone/>
            </a:pPr>
            <a:r>
              <a:rPr lang="en"/>
              <a:t>The jif right here depicts the average monthly mortality rate of CLRDs of each year.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0333e4567c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0333e4567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used population datasets from the US Census Bureau as part of calculating mortality rates and population density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fbd5f48bb7_0_1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fbd5f48bb7_0_1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Fine particulate matter, or PM2.5, is measured in micro-grams per cubic meter</a:t>
            </a:r>
            <a:endParaRPr/>
          </a:p>
          <a:p>
            <a:pPr marL="0" lvl="0" indent="0" algn="l" rtl="0">
              <a:spcBef>
                <a:spcPts val="0"/>
              </a:spcBef>
              <a:spcAft>
                <a:spcPts val="0"/>
              </a:spcAft>
              <a:buNone/>
            </a:pPr>
            <a:r>
              <a:rPr lang="en">
                <a:solidFill>
                  <a:schemeClr val="dk1"/>
                </a:solidFill>
              </a:rPr>
              <a:t>The dataset we used is from</a:t>
            </a:r>
            <a:r>
              <a:rPr lang="en"/>
              <a:t> the Atmospheric Composition Analysis Group at WashU, and it has a resolution of 0.01 coordinate degrees</a:t>
            </a:r>
            <a:endParaRPr/>
          </a:p>
          <a:p>
            <a:pPr marL="0" lvl="0" indent="0" algn="l" rtl="0">
              <a:spcBef>
                <a:spcPts val="0"/>
              </a:spcBef>
              <a:spcAft>
                <a:spcPts val="0"/>
              </a:spcAft>
              <a:buClr>
                <a:schemeClr val="dk1"/>
              </a:buClr>
              <a:buSzPts val="1100"/>
              <a:buFont typeface="Arial"/>
              <a:buNone/>
            </a:pPr>
            <a:r>
              <a:rPr lang="en">
                <a:solidFill>
                  <a:schemeClr val="dk1"/>
                </a:solidFill>
              </a:rPr>
              <a:t>So this jif shows the monthly PM2.5 concentrations at that resolution.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033f4d7ff0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033f4d7ff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 Global Fire Emissions Database provided datasets for carbon emissions and biosphere fluxes measured as grams of carbon per meter squared, and burned area as the fraction of each grid cell.</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They all have a resolution of 0.25 coordinate degrees.</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fbd5f48bb7_0_1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fbd5f48bb7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NOAA provides climate variables and drought indices, aggregated by climate division</a:t>
            </a:r>
            <a:endParaRPr/>
          </a:p>
          <a:p>
            <a:pPr marL="0" lvl="0" indent="0" algn="l" rtl="0">
              <a:spcBef>
                <a:spcPts val="0"/>
              </a:spcBef>
              <a:spcAft>
                <a:spcPts val="0"/>
              </a:spcAft>
              <a:buNone/>
            </a:pPr>
            <a:r>
              <a:rPr lang="en"/>
              <a:t>The climate variables we used are</a:t>
            </a:r>
            <a:r>
              <a:rPr lang="en">
                <a:solidFill>
                  <a:schemeClr val="dk1"/>
                </a:solidFill>
              </a:rPr>
              <a:t> temperature and precipitation</a:t>
            </a:r>
            <a:endParaRPr/>
          </a:p>
          <a:p>
            <a:pPr marL="0" lvl="0" indent="0" algn="l" rtl="0">
              <a:spcBef>
                <a:spcPts val="0"/>
              </a:spcBef>
              <a:spcAft>
                <a:spcPts val="0"/>
              </a:spcAft>
              <a:buNone/>
            </a:pPr>
            <a:r>
              <a:rPr lang="en"/>
              <a:t>While humidity is an exacerbating factor, we unfortunately could not find a dataset</a:t>
            </a:r>
            <a:r>
              <a:rPr lang="en">
                <a:solidFill>
                  <a:schemeClr val="dk1"/>
                </a:solidFill>
              </a:rPr>
              <a:t> for </a:t>
            </a:r>
            <a:r>
              <a:rPr lang="en"/>
              <a:t>humidity at our intended resolution, at NOAA or elsewhere, so we had to use </a:t>
            </a:r>
            <a:r>
              <a:rPr lang="en">
                <a:solidFill>
                  <a:schemeClr val="dk1"/>
                </a:solidFill>
              </a:rPr>
              <a:t>precipitation and </a:t>
            </a:r>
            <a:r>
              <a:rPr lang="en"/>
              <a:t>drought indices to act as a proxy for humidity.</a:t>
            </a:r>
            <a:endParaRPr/>
          </a:p>
          <a:p>
            <a:pPr marL="0" lvl="0" indent="0" algn="l" rtl="0">
              <a:spcBef>
                <a:spcPts val="0"/>
              </a:spcBef>
              <a:spcAft>
                <a:spcPts val="0"/>
              </a:spcAft>
              <a:buNone/>
            </a:pPr>
            <a:endParaRPr/>
          </a:p>
          <a:p>
            <a:pPr marL="0" lvl="0" indent="0" algn="l" rtl="0">
              <a:spcBef>
                <a:spcPts val="0"/>
              </a:spcBef>
              <a:spcAft>
                <a:spcPts val="0"/>
              </a:spcAft>
              <a:buNone/>
            </a:pPr>
            <a:r>
              <a:rPr lang="en"/>
              <a:t>The drought indices we used are PDSI and SPI. For both indices, negative values indicate dry spells and positive values indicate wet spells. For SPI, a zero indicates the median precipitation for a particular climate division, so it measures deviations from the l</a:t>
            </a:r>
            <a:r>
              <a:rPr lang="en">
                <a:solidFill>
                  <a:schemeClr val="dk1"/>
                </a:solidFill>
              </a:rPr>
              <a:t>ong-term climatology of a particular climate division</a:t>
            </a:r>
            <a:r>
              <a:rPr lang="en"/>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ites.wustl.edu/acag/datasets/surface-pm2-5/"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3.gif"/></Relationships>
</file>

<file path=ppt/slides/_rels/slide11.xml.rels><?xml version="1.0" encoding="UTF-8" standalone="yes"?>
<Relationships xmlns="http://schemas.openxmlformats.org/package/2006/relationships"><Relationship Id="rId3" Type="http://schemas.openxmlformats.org/officeDocument/2006/relationships/hyperlink" Target="https://www.globalfiredata.org/"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ncei.noaa.gov/access/metadata/landing-page/bin/iso?id=gov.noaa.ncdc:C00005"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psl.noaa.gov/data/usclimdivs/"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census.gov/geographies/mapping-files/time-series/geo/cartographic-boundary.html"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census.gov/programs-surveys/geography/technical-documentation/county-changes.html"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scikit-learn.org/stable/index.html"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scipy.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mailto:hea2@rpi.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hyperlink" Target="mailto:munast@rpi.edu"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ehp.niehs.nih.gov/doi/full/10.1289/EHP3766"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pubmed.ncbi.nlm.nih.gov/29459308/"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s://www.mdpi.com/1660-4601/17/24/9378/htm"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hyperlink" Target="https://scikit-learn.org/stable/index.html"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ehp.niehs.nih.gov/doi/full/10.1289/EHP3766"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mdpi.com/1660-4601/17/24/9378/htm"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wonder.cdc.gov/"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gif"/></Relationships>
</file>

<file path=ppt/slides/_rels/slide9.xml.rels><?xml version="1.0" encoding="UTF-8" standalone="yes"?>
<Relationships xmlns="http://schemas.openxmlformats.org/package/2006/relationships"><Relationship Id="rId3" Type="http://schemas.openxmlformats.org/officeDocument/2006/relationships/hyperlink" Target="https://www.census.gov/data/datasets.html"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14A399D-B501-43E3-AAE4-D4A1BFDE75D9}"/>
              </a:ext>
            </a:extLst>
          </p:cNvPr>
          <p:cNvSpPr txBox="1"/>
          <p:nvPr/>
        </p:nvSpPr>
        <p:spPr>
          <a:xfrm>
            <a:off x="194553" y="301557"/>
            <a:ext cx="8657617" cy="1754326"/>
          </a:xfrm>
          <a:prstGeom prst="rect">
            <a:avLst/>
          </a:prstGeom>
          <a:noFill/>
        </p:spPr>
        <p:txBody>
          <a:bodyPr wrap="square" rtlCol="0">
            <a:spAutoFit/>
          </a:bodyPr>
          <a:lstStyle/>
          <a:p>
            <a:pPr algn="l" fontAlgn="base">
              <a:buFont typeface="Arial" panose="020B0604020202020204" pitchFamily="34" charset="0"/>
              <a:buChar char="•"/>
            </a:pPr>
            <a:r>
              <a:rPr lang="en-US" sz="1800" b="0" i="0" dirty="0">
                <a:solidFill>
                  <a:schemeClr val="tx1"/>
                </a:solidFill>
                <a:effectLst/>
                <a:latin typeface="Source Sans Pro" panose="020B0503030403020204" pitchFamily="34" charset="0"/>
              </a:rPr>
              <a:t>Slide 1 –Title Slide (your name, research project title, faculty and laboratory name)</a:t>
            </a:r>
          </a:p>
          <a:p>
            <a:pPr algn="l" fontAlgn="base">
              <a:buFont typeface="Arial" panose="020B0604020202020204" pitchFamily="34" charset="0"/>
              <a:buChar char="•"/>
            </a:pPr>
            <a:r>
              <a:rPr lang="en-US" sz="1800" b="0" i="0" dirty="0">
                <a:solidFill>
                  <a:schemeClr val="tx1"/>
                </a:solidFill>
                <a:effectLst/>
                <a:latin typeface="Source Sans Pro" panose="020B0503030403020204" pitchFamily="34" charset="0"/>
              </a:rPr>
              <a:t>Slide 2-Research Statement, Project relevance, and hypothesis</a:t>
            </a:r>
          </a:p>
          <a:p>
            <a:pPr algn="l" fontAlgn="base">
              <a:buFont typeface="Arial" panose="020B0604020202020204" pitchFamily="34" charset="0"/>
              <a:buChar char="•"/>
            </a:pPr>
            <a:r>
              <a:rPr lang="en-US" sz="1800" b="0" i="0" dirty="0">
                <a:solidFill>
                  <a:schemeClr val="tx1"/>
                </a:solidFill>
                <a:effectLst/>
                <a:latin typeface="Source Sans Pro" panose="020B0503030403020204" pitchFamily="34" charset="0"/>
              </a:rPr>
              <a:t>Slide 3-Work Plan</a:t>
            </a:r>
          </a:p>
          <a:p>
            <a:pPr algn="l" fontAlgn="base">
              <a:buFont typeface="Arial" panose="020B0604020202020204" pitchFamily="34" charset="0"/>
              <a:buChar char="•"/>
            </a:pPr>
            <a:r>
              <a:rPr lang="en-US" sz="1800" b="0" i="0" dirty="0">
                <a:solidFill>
                  <a:schemeClr val="tx1"/>
                </a:solidFill>
                <a:effectLst/>
                <a:latin typeface="Source Sans Pro" panose="020B0503030403020204" pitchFamily="34" charset="0"/>
              </a:rPr>
              <a:t>Slide-4 Method and Materials</a:t>
            </a:r>
          </a:p>
          <a:p>
            <a:pPr algn="l" fontAlgn="base">
              <a:buFont typeface="Arial" panose="020B0604020202020204" pitchFamily="34" charset="0"/>
              <a:buChar char="•"/>
            </a:pPr>
            <a:r>
              <a:rPr lang="en-US" sz="1800" b="0" i="0" dirty="0">
                <a:solidFill>
                  <a:schemeClr val="tx1"/>
                </a:solidFill>
                <a:effectLst/>
                <a:latin typeface="Source Sans Pro" panose="020B0503030403020204" pitchFamily="34" charset="0"/>
              </a:rPr>
              <a:t>Slide 5-Results and Analysis</a:t>
            </a:r>
          </a:p>
          <a:p>
            <a:pPr algn="l" fontAlgn="base">
              <a:buFont typeface="Arial" panose="020B0604020202020204" pitchFamily="34" charset="0"/>
              <a:buChar char="•"/>
            </a:pPr>
            <a:r>
              <a:rPr lang="en-US" sz="1800" b="0" i="0" dirty="0">
                <a:solidFill>
                  <a:schemeClr val="tx1"/>
                </a:solidFill>
                <a:effectLst/>
                <a:latin typeface="Source Sans Pro" panose="020B0503030403020204" pitchFamily="34" charset="0"/>
              </a:rPr>
              <a:t>Slide 6- Conclusion</a:t>
            </a:r>
          </a:p>
        </p:txBody>
      </p:sp>
    </p:spTree>
    <p:extLst>
      <p:ext uri="{BB962C8B-B14F-4D97-AF65-F5344CB8AC3E}">
        <p14:creationId xmlns:p14="http://schemas.microsoft.com/office/powerpoint/2010/main" val="3393495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Fine particulate matter (PM2.5) </a:t>
            </a:r>
            <a:endParaRPr/>
          </a:p>
        </p:txBody>
      </p:sp>
      <p:sp>
        <p:nvSpPr>
          <p:cNvPr id="94" name="Google Shape;94;p19"/>
          <p:cNvSpPr txBox="1">
            <a:spLocks noGrp="1"/>
          </p:cNvSpPr>
          <p:nvPr>
            <p:ph type="body" idx="1"/>
          </p:nvPr>
        </p:nvSpPr>
        <p:spPr>
          <a:xfrm>
            <a:off x="0" y="1152475"/>
            <a:ext cx="32598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u="sng">
                <a:solidFill>
                  <a:schemeClr val="hlink"/>
                </a:solidFill>
                <a:hlinkClick r:id="rId3"/>
              </a:rPr>
              <a:t>Atmospheric Composition Analysis Group</a:t>
            </a:r>
            <a:endParaRPr/>
          </a:p>
          <a:p>
            <a:pPr marL="914400" lvl="1" indent="-317500" algn="l" rtl="0">
              <a:spcBef>
                <a:spcPts val="0"/>
              </a:spcBef>
              <a:spcAft>
                <a:spcPts val="0"/>
              </a:spcAft>
              <a:buSzPts val="1400"/>
              <a:buChar char="○"/>
            </a:pPr>
            <a:r>
              <a:rPr lang="en"/>
              <a:t>Washington University in St. Louis</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0.01° × 0.01° grid</a:t>
            </a:r>
            <a:endParaRPr/>
          </a:p>
          <a:p>
            <a:pPr marL="457200" lvl="0" indent="-342900" algn="l" rtl="0">
              <a:spcBef>
                <a:spcPts val="0"/>
              </a:spcBef>
              <a:spcAft>
                <a:spcPts val="0"/>
              </a:spcAft>
              <a:buSzPts val="1800"/>
              <a:buChar char="●"/>
            </a:pPr>
            <a:r>
              <a:rPr lang="en"/>
              <a:t>µg m</a:t>
            </a:r>
            <a:r>
              <a:rPr lang="en" baseline="30000"/>
              <a:t>-3</a:t>
            </a:r>
            <a:endParaRPr/>
          </a:p>
        </p:txBody>
      </p:sp>
      <p:pic>
        <p:nvPicPr>
          <p:cNvPr id="95" name="Google Shape;95;p19"/>
          <p:cNvPicPr preferRelativeResize="0"/>
          <p:nvPr/>
        </p:nvPicPr>
        <p:blipFill rotWithShape="1">
          <a:blip r:embed="rId4">
            <a:alphaModFix/>
          </a:blip>
          <a:srcRect l="9865" t="10893" r="16290" b="9935"/>
          <a:stretch/>
        </p:blipFill>
        <p:spPr>
          <a:xfrm>
            <a:off x="3227250" y="1152475"/>
            <a:ext cx="5884326" cy="35047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Carbon Emissions, Biosphere Fluxes, Burned Area</a:t>
            </a:r>
            <a:endParaRPr/>
          </a:p>
        </p:txBody>
      </p:sp>
      <p:sp>
        <p:nvSpPr>
          <p:cNvPr id="101" name="Google Shape;101;p20"/>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u="sng">
                <a:solidFill>
                  <a:schemeClr val="hlink"/>
                </a:solidFill>
                <a:hlinkClick r:id="rId3"/>
              </a:rPr>
              <a:t>Global Fire Emissions Database (GFED)</a:t>
            </a:r>
            <a:endParaRPr/>
          </a:p>
          <a:p>
            <a:pPr marL="457200" lvl="0" indent="-342900" algn="l" rtl="0">
              <a:spcBef>
                <a:spcPts val="0"/>
              </a:spcBef>
              <a:spcAft>
                <a:spcPts val="0"/>
              </a:spcAft>
              <a:buSzPts val="1800"/>
              <a:buChar char="●"/>
            </a:pPr>
            <a:r>
              <a:rPr lang="en"/>
              <a:t>0.25° × 0.25° grid</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Carbon emissions			g C m</a:t>
            </a:r>
            <a:r>
              <a:rPr lang="en" baseline="30000"/>
              <a:t>-2</a:t>
            </a:r>
            <a:endParaRPr/>
          </a:p>
          <a:p>
            <a:pPr marL="457200" lvl="0" indent="-342900" algn="l" rtl="0">
              <a:spcBef>
                <a:spcPts val="0"/>
              </a:spcBef>
              <a:spcAft>
                <a:spcPts val="0"/>
              </a:spcAft>
              <a:buSzPts val="1800"/>
              <a:buChar char="●"/>
            </a:pPr>
            <a:r>
              <a:rPr lang="en"/>
              <a:t>Biosphere Fluxes				g C m</a:t>
            </a:r>
            <a:r>
              <a:rPr lang="en" baseline="30000"/>
              <a:t>-2</a:t>
            </a:r>
            <a:endParaRPr/>
          </a:p>
          <a:p>
            <a:pPr marL="914400" lvl="1" indent="-317500" algn="l" rtl="0">
              <a:spcBef>
                <a:spcPts val="0"/>
              </a:spcBef>
              <a:spcAft>
                <a:spcPts val="0"/>
              </a:spcAft>
              <a:buSzPts val="1400"/>
              <a:buChar char="○"/>
            </a:pPr>
            <a:r>
              <a:rPr lang="en"/>
              <a:t>net primary production (NPP)</a:t>
            </a:r>
            <a:endParaRPr/>
          </a:p>
          <a:p>
            <a:pPr marL="1371600" lvl="2" indent="-317500" algn="l" rtl="0">
              <a:spcBef>
                <a:spcPts val="0"/>
              </a:spcBef>
              <a:spcAft>
                <a:spcPts val="0"/>
              </a:spcAft>
              <a:buSzPts val="1400"/>
              <a:buChar char="■"/>
            </a:pPr>
            <a:r>
              <a:rPr lang="en"/>
              <a:t>C gained (photosynthesis) minus C released (plant respiration)</a:t>
            </a:r>
            <a:endParaRPr/>
          </a:p>
          <a:p>
            <a:pPr marL="914400" lvl="1" indent="-317500" algn="l" rtl="0">
              <a:spcBef>
                <a:spcPts val="0"/>
              </a:spcBef>
              <a:spcAft>
                <a:spcPts val="0"/>
              </a:spcAft>
              <a:buSzPts val="1400"/>
              <a:buChar char="○"/>
            </a:pPr>
            <a:r>
              <a:rPr lang="en"/>
              <a:t>heterotrophic respiration (R</a:t>
            </a:r>
            <a:r>
              <a:rPr lang="en" baseline="-25000"/>
              <a:t>h</a:t>
            </a:r>
            <a:r>
              <a:rPr lang="en"/>
              <a:t>)	</a:t>
            </a:r>
            <a:endParaRPr/>
          </a:p>
          <a:p>
            <a:pPr marL="914400" lvl="1" indent="-317500" algn="l" rtl="0">
              <a:spcBef>
                <a:spcPts val="0"/>
              </a:spcBef>
              <a:spcAft>
                <a:spcPts val="0"/>
              </a:spcAft>
              <a:buSzPts val="1400"/>
              <a:buChar char="○"/>
            </a:pPr>
            <a:r>
              <a:rPr lang="en"/>
              <a:t>fire emissions (BB)</a:t>
            </a:r>
            <a:endParaRPr/>
          </a:p>
          <a:p>
            <a:pPr marL="457200" lvl="0" indent="-342900" algn="l" rtl="0">
              <a:spcBef>
                <a:spcPts val="0"/>
              </a:spcBef>
              <a:spcAft>
                <a:spcPts val="0"/>
              </a:spcAft>
              <a:buSzPts val="1800"/>
              <a:buChar char="●"/>
            </a:pPr>
            <a:r>
              <a:rPr lang="en"/>
              <a:t>Burned area</a:t>
            </a:r>
            <a:endParaRPr/>
          </a:p>
          <a:p>
            <a:pPr marL="914400" lvl="1" indent="-317500" algn="l" rtl="0">
              <a:spcBef>
                <a:spcPts val="0"/>
              </a:spcBef>
              <a:spcAft>
                <a:spcPts val="0"/>
              </a:spcAft>
              <a:buSzPts val="1400"/>
              <a:buChar char="○"/>
            </a:pPr>
            <a:r>
              <a:rPr lang="en"/>
              <a:t>Fraction of each grid cell that burned in each month</a:t>
            </a:r>
            <a:endParaRPr/>
          </a:p>
          <a:p>
            <a:pPr marL="914400" lvl="1" indent="-317500" algn="l" rtl="0">
              <a:spcBef>
                <a:spcPts val="0"/>
              </a:spcBef>
              <a:spcAft>
                <a:spcPts val="0"/>
              </a:spcAft>
              <a:buSzPts val="1400"/>
              <a:buChar char="○"/>
            </a:pPr>
            <a:r>
              <a:rPr lang="en"/>
              <a:t>Actual area - calculated with grid cell area data provided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Climate Variables, Drought Indices</a:t>
            </a:r>
            <a:endParaRPr/>
          </a:p>
        </p:txBody>
      </p:sp>
      <p:sp>
        <p:nvSpPr>
          <p:cNvPr id="107" name="Google Shape;107;p21"/>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u="sng">
                <a:solidFill>
                  <a:schemeClr val="hlink"/>
                </a:solidFill>
                <a:hlinkClick r:id="rId3"/>
              </a:rPr>
              <a:t>NOAA Monthly U.S. Climate Divisional Database (NClimDiv)</a:t>
            </a:r>
            <a:endParaRPr/>
          </a:p>
          <a:p>
            <a:pPr marL="457200" lvl="0" indent="-342900" algn="l" rtl="0">
              <a:spcBef>
                <a:spcPts val="0"/>
              </a:spcBef>
              <a:spcAft>
                <a:spcPts val="0"/>
              </a:spcAft>
              <a:buSzPts val="1800"/>
              <a:buChar char="●"/>
            </a:pPr>
            <a:r>
              <a:rPr lang="en"/>
              <a:t>By climate divisions</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Climate variables</a:t>
            </a:r>
            <a:endParaRPr/>
          </a:p>
          <a:p>
            <a:pPr marL="914400" lvl="1" indent="-317500" algn="l" rtl="0">
              <a:spcBef>
                <a:spcPts val="0"/>
              </a:spcBef>
              <a:spcAft>
                <a:spcPts val="0"/>
              </a:spcAft>
              <a:buSzPts val="1400"/>
              <a:buChar char="○"/>
            </a:pPr>
            <a:r>
              <a:rPr lang="en"/>
              <a:t>Temperature</a:t>
            </a:r>
            <a:endParaRPr/>
          </a:p>
          <a:p>
            <a:pPr marL="914400" lvl="1" indent="-317500" algn="l" rtl="0">
              <a:spcBef>
                <a:spcPts val="0"/>
              </a:spcBef>
              <a:spcAft>
                <a:spcPts val="0"/>
              </a:spcAft>
              <a:buSzPts val="1400"/>
              <a:buChar char="○"/>
            </a:pPr>
            <a:r>
              <a:rPr lang="en"/>
              <a:t>Precipitation</a:t>
            </a:r>
            <a:endParaRPr/>
          </a:p>
          <a:p>
            <a:pPr marL="457200" lvl="0" indent="-342900" algn="l" rtl="0">
              <a:spcBef>
                <a:spcPts val="0"/>
              </a:spcBef>
              <a:spcAft>
                <a:spcPts val="0"/>
              </a:spcAft>
              <a:buSzPts val="1800"/>
              <a:buChar char="●"/>
            </a:pPr>
            <a:r>
              <a:rPr lang="en"/>
              <a:t>Drought indices; </a:t>
            </a:r>
            <a:r>
              <a:rPr lang="en" sz="1400"/>
              <a:t>negative = dry spells, positive = wet spells</a:t>
            </a:r>
            <a:endParaRPr/>
          </a:p>
          <a:p>
            <a:pPr marL="914400" lvl="1" indent="-317500" algn="l" rtl="0">
              <a:spcBef>
                <a:spcPts val="0"/>
              </a:spcBef>
              <a:spcAft>
                <a:spcPts val="0"/>
              </a:spcAft>
              <a:buSzPts val="1400"/>
              <a:buChar char="○"/>
            </a:pPr>
            <a:r>
              <a:rPr lang="en"/>
              <a:t>Palmer Drought Severity Index (PDSI); -6 to +6</a:t>
            </a:r>
            <a:endParaRPr/>
          </a:p>
          <a:p>
            <a:pPr marL="1371600" lvl="2" indent="-317500" algn="l" rtl="0">
              <a:spcBef>
                <a:spcPts val="0"/>
              </a:spcBef>
              <a:spcAft>
                <a:spcPts val="0"/>
              </a:spcAft>
              <a:buSzPts val="1400"/>
              <a:buChar char="■"/>
            </a:pPr>
            <a:r>
              <a:rPr lang="en"/>
              <a:t>balance between moisture supply and demand.</a:t>
            </a:r>
            <a:endParaRPr/>
          </a:p>
          <a:p>
            <a:pPr marL="914400" lvl="1" indent="-317500" algn="l" rtl="0">
              <a:spcBef>
                <a:spcPts val="0"/>
              </a:spcBef>
              <a:spcAft>
                <a:spcPts val="0"/>
              </a:spcAft>
              <a:buSzPts val="1400"/>
              <a:buChar char="○"/>
            </a:pPr>
            <a:r>
              <a:rPr lang="en"/>
              <a:t>Standardized Precipitation Index (SPI, SP01 for monthly); -3 to +3</a:t>
            </a:r>
            <a:endParaRPr/>
          </a:p>
          <a:p>
            <a:pPr marL="1371600" lvl="2" indent="-317500" algn="l" rtl="0">
              <a:spcBef>
                <a:spcPts val="0"/>
              </a:spcBef>
              <a:spcAft>
                <a:spcPts val="0"/>
              </a:spcAft>
              <a:buSzPts val="1400"/>
              <a:buChar char="■"/>
            </a:pPr>
            <a:r>
              <a:rPr lang="en"/>
              <a:t>0 = median of precipitation for particular location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pic>
        <p:nvPicPr>
          <p:cNvPr id="112" name="Google Shape;112;p22"/>
          <p:cNvPicPr preferRelativeResize="0"/>
          <p:nvPr/>
        </p:nvPicPr>
        <p:blipFill>
          <a:blip r:embed="rId3">
            <a:alphaModFix/>
          </a:blip>
          <a:stretch>
            <a:fillRect/>
          </a:stretch>
        </p:blipFill>
        <p:spPr>
          <a:xfrm>
            <a:off x="2169592" y="400883"/>
            <a:ext cx="4804807" cy="4341725"/>
          </a:xfrm>
          <a:prstGeom prst="rect">
            <a:avLst/>
          </a:prstGeom>
          <a:noFill/>
          <a:ln>
            <a:noFill/>
          </a:ln>
        </p:spPr>
      </p:pic>
      <p:sp>
        <p:nvSpPr>
          <p:cNvPr id="113" name="Google Shape;113;p22"/>
          <p:cNvSpPr txBox="1"/>
          <p:nvPr/>
        </p:nvSpPr>
        <p:spPr>
          <a:xfrm>
            <a:off x="0" y="4789500"/>
            <a:ext cx="5383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u="sng">
                <a:solidFill>
                  <a:schemeClr val="hlink"/>
                </a:solidFill>
                <a:hlinkClick r:id="rId4"/>
              </a:rPr>
              <a:t>NOAA/NCEI U.S. Climate Division Data Plots: NOAA Physical Sciences Laboratory</a:t>
            </a:r>
            <a:endParaRPr/>
          </a:p>
        </p:txBody>
      </p:sp>
      <p:sp>
        <p:nvSpPr>
          <p:cNvPr id="114" name="Google Shape;114;p22"/>
          <p:cNvSpPr txBox="1"/>
          <p:nvPr/>
        </p:nvSpPr>
        <p:spPr>
          <a:xfrm>
            <a:off x="2169600" y="0"/>
            <a:ext cx="3000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accent2"/>
                </a:solidFill>
              </a:rPr>
              <a:t>Total Precipitation, 2016</a:t>
            </a:r>
            <a:endParaRPr sz="1600">
              <a:solidFill>
                <a:schemeClr val="accen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Shapefiles - Counties, Climate Divisions</a:t>
            </a:r>
            <a:endParaRPr/>
          </a:p>
        </p:txBody>
      </p:sp>
      <p:sp>
        <p:nvSpPr>
          <p:cNvPr id="120" name="Google Shape;120;p23"/>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Autofit/>
          </a:bodyPr>
          <a:lstStyle/>
          <a:p>
            <a:pPr marL="457200" lvl="0" indent="-332105" algn="l" rtl="0">
              <a:lnSpc>
                <a:spcPct val="95000"/>
              </a:lnSpc>
              <a:spcBef>
                <a:spcPts val="0"/>
              </a:spcBef>
              <a:spcAft>
                <a:spcPts val="0"/>
              </a:spcAft>
              <a:buSzPts val="1630"/>
              <a:buChar char="●"/>
            </a:pPr>
            <a:r>
              <a:rPr lang="en"/>
              <a:t>Boundaries - collections of points; polygons</a:t>
            </a:r>
            <a:endParaRPr/>
          </a:p>
          <a:p>
            <a:pPr marL="457200" lvl="0" indent="-332105" algn="l" rtl="0">
              <a:lnSpc>
                <a:spcPct val="95000"/>
              </a:lnSpc>
              <a:spcBef>
                <a:spcPts val="0"/>
              </a:spcBef>
              <a:spcAft>
                <a:spcPts val="0"/>
              </a:spcAft>
              <a:buSzPts val="1630"/>
              <a:buChar char="●"/>
            </a:pPr>
            <a:r>
              <a:rPr lang="en"/>
              <a:t>Counties - </a:t>
            </a:r>
            <a:r>
              <a:rPr lang="en" sz="1629" u="sng">
                <a:solidFill>
                  <a:schemeClr val="hlink"/>
                </a:solidFill>
                <a:hlinkClick r:id="rId3"/>
              </a:rPr>
              <a:t>Cartographic Boundary Files - US Census Bureau</a:t>
            </a:r>
            <a:endParaRPr sz="1629"/>
          </a:p>
          <a:p>
            <a:pPr marL="0" lvl="0" indent="0" algn="l" rtl="0">
              <a:lnSpc>
                <a:spcPct val="95000"/>
              </a:lnSpc>
              <a:spcBef>
                <a:spcPts val="1200"/>
              </a:spcBef>
              <a:spcAft>
                <a:spcPts val="0"/>
              </a:spcAft>
              <a:buSzPts val="935"/>
              <a:buNone/>
            </a:pPr>
            <a:endParaRPr sz="1629"/>
          </a:p>
          <a:p>
            <a:pPr marL="457200" lvl="0" indent="-332105" algn="l" rtl="0">
              <a:lnSpc>
                <a:spcPct val="95000"/>
              </a:lnSpc>
              <a:spcBef>
                <a:spcPts val="1200"/>
              </a:spcBef>
              <a:spcAft>
                <a:spcPts val="0"/>
              </a:spcAft>
              <a:buSzPts val="1630"/>
              <a:buChar char="●"/>
            </a:pPr>
            <a:r>
              <a:rPr lang="en" sz="1629"/>
              <a:t>Metadata</a:t>
            </a:r>
            <a:endParaRPr sz="1629"/>
          </a:p>
          <a:p>
            <a:pPr marL="914400" lvl="1" indent="-330200" algn="l" rtl="0">
              <a:lnSpc>
                <a:spcPct val="95000"/>
              </a:lnSpc>
              <a:spcBef>
                <a:spcPts val="0"/>
              </a:spcBef>
              <a:spcAft>
                <a:spcPts val="0"/>
              </a:spcAft>
              <a:buSzPts val="1600"/>
              <a:buChar char="○"/>
            </a:pPr>
            <a:r>
              <a:rPr lang="en" sz="1600"/>
              <a:t>Location codes for county and state</a:t>
            </a:r>
            <a:endParaRPr sz="1600"/>
          </a:p>
          <a:p>
            <a:pPr marL="914400" lvl="1" indent="-330200" algn="l" rtl="0">
              <a:lnSpc>
                <a:spcPct val="95000"/>
              </a:lnSpc>
              <a:spcBef>
                <a:spcPts val="0"/>
              </a:spcBef>
              <a:spcAft>
                <a:spcPts val="0"/>
              </a:spcAft>
              <a:buSzPts val="1600"/>
              <a:buChar char="○"/>
            </a:pPr>
            <a:r>
              <a:rPr lang="en" sz="1600" u="sng"/>
              <a:t>Land + water area</a:t>
            </a:r>
            <a:r>
              <a:rPr lang="en" sz="1600"/>
              <a:t> of each county</a:t>
            </a:r>
            <a:endParaRPr sz="1600"/>
          </a:p>
          <a:p>
            <a:pPr marL="0" lvl="0" indent="0" algn="l" rtl="0">
              <a:lnSpc>
                <a:spcPct val="95000"/>
              </a:lnSpc>
              <a:spcBef>
                <a:spcPts val="1200"/>
              </a:spcBef>
              <a:spcAft>
                <a:spcPts val="0"/>
              </a:spcAft>
              <a:buSzPts val="935"/>
              <a:buNone/>
            </a:pPr>
            <a:endParaRPr sz="1629"/>
          </a:p>
          <a:p>
            <a:pPr marL="457200" lvl="0" indent="-332105" algn="l" rtl="0">
              <a:lnSpc>
                <a:spcPct val="95000"/>
              </a:lnSpc>
              <a:spcBef>
                <a:spcPts val="1200"/>
              </a:spcBef>
              <a:spcAft>
                <a:spcPts val="0"/>
              </a:spcAft>
              <a:buSzPts val="1630"/>
              <a:buChar char="●"/>
            </a:pPr>
            <a:r>
              <a:rPr lang="en" sz="1629"/>
              <a:t>Purpose:</a:t>
            </a:r>
            <a:endParaRPr sz="1629"/>
          </a:p>
          <a:p>
            <a:pPr marL="914400" lvl="1" indent="-332105" algn="l" rtl="0">
              <a:lnSpc>
                <a:spcPct val="95000"/>
              </a:lnSpc>
              <a:spcBef>
                <a:spcPts val="0"/>
              </a:spcBef>
              <a:spcAft>
                <a:spcPts val="0"/>
              </a:spcAft>
              <a:buSzPts val="1630"/>
              <a:buChar char="○"/>
            </a:pPr>
            <a:r>
              <a:rPr lang="en" sz="1629"/>
              <a:t>Determining the grid cells in each county (or climate division)</a:t>
            </a:r>
            <a:endParaRPr sz="1629"/>
          </a:p>
          <a:p>
            <a:pPr marL="914400" lvl="1" indent="-332105" algn="l" rtl="0">
              <a:lnSpc>
                <a:spcPct val="95000"/>
              </a:lnSpc>
              <a:spcBef>
                <a:spcPts val="0"/>
              </a:spcBef>
              <a:spcAft>
                <a:spcPts val="0"/>
              </a:spcAft>
              <a:buSzPts val="1630"/>
              <a:buChar char="○"/>
            </a:pPr>
            <a:r>
              <a:rPr lang="en" sz="1629"/>
              <a:t>Calculating county population density</a:t>
            </a:r>
            <a:endParaRPr sz="1629"/>
          </a:p>
          <a:p>
            <a:pPr marL="0" lvl="0" indent="0" algn="l" rtl="0">
              <a:lnSpc>
                <a:spcPct val="95000"/>
              </a:lnSpc>
              <a:spcBef>
                <a:spcPts val="1200"/>
              </a:spcBef>
              <a:spcAft>
                <a:spcPts val="0"/>
              </a:spcAft>
              <a:buSzPts val="935"/>
              <a:buNone/>
            </a:pPr>
            <a:endParaRPr sz="1629"/>
          </a:p>
          <a:p>
            <a:pPr marL="0" lvl="0" indent="0" algn="l" rtl="0">
              <a:lnSpc>
                <a:spcPct val="95000"/>
              </a:lnSpc>
              <a:spcBef>
                <a:spcPts val="1200"/>
              </a:spcBef>
              <a:spcAft>
                <a:spcPts val="1200"/>
              </a:spcAft>
              <a:buSzPts val="935"/>
              <a:buNone/>
            </a:pPr>
            <a:endParaRPr sz="1629"/>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Preparation </a:t>
            </a:r>
            <a:endParaRPr/>
          </a:p>
        </p:txBody>
      </p:sp>
      <p:sp>
        <p:nvSpPr>
          <p:cNvPr id="126" name="Google Shape;126;p24"/>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Convert to identical 0.01° × 0.01° grid beforehand</a:t>
            </a:r>
            <a:endParaRPr/>
          </a:p>
          <a:p>
            <a:pPr marL="457200" lvl="0" indent="-342900" algn="l" rtl="0">
              <a:spcBef>
                <a:spcPts val="0"/>
              </a:spcBef>
              <a:spcAft>
                <a:spcPts val="0"/>
              </a:spcAft>
              <a:buSzPts val="1800"/>
              <a:buChar char="●"/>
            </a:pPr>
            <a:r>
              <a:rPr lang="en"/>
              <a:t>Aggregate all spatiotemporal datasets by county and month</a:t>
            </a:r>
            <a:endParaRPr/>
          </a:p>
          <a:p>
            <a:pPr marL="914400" lvl="1" indent="-317500" algn="l" rtl="0">
              <a:spcBef>
                <a:spcPts val="0"/>
              </a:spcBef>
              <a:spcAft>
                <a:spcPts val="0"/>
              </a:spcAft>
              <a:buSzPts val="1400"/>
              <a:buChar char="○"/>
            </a:pPr>
            <a:r>
              <a:rPr lang="en"/>
              <a:t>Adjust by total area of grid cells in each county</a:t>
            </a:r>
            <a:endParaRPr/>
          </a:p>
          <a:p>
            <a:pPr marL="457200" lvl="0" indent="-342900" algn="l" rtl="0">
              <a:spcBef>
                <a:spcPts val="0"/>
              </a:spcBef>
              <a:spcAft>
                <a:spcPts val="0"/>
              </a:spcAft>
              <a:buSzPts val="1800"/>
              <a:buChar char="●"/>
            </a:pPr>
            <a:r>
              <a:rPr lang="en"/>
              <a:t>Include 1- and 2-month lags for spatiotemporal variables</a:t>
            </a:r>
            <a:endParaRPr/>
          </a:p>
          <a:p>
            <a:pPr marL="914400" lvl="1" indent="-317500" algn="l" rtl="0">
              <a:spcBef>
                <a:spcPts val="0"/>
              </a:spcBef>
              <a:spcAft>
                <a:spcPts val="0"/>
              </a:spcAft>
              <a:buSzPts val="1400"/>
              <a:buChar char="○"/>
            </a:pPr>
            <a:r>
              <a:rPr lang="en"/>
              <a:t>Fine particulate matter (PM2.5)</a:t>
            </a:r>
            <a:endParaRPr/>
          </a:p>
          <a:p>
            <a:pPr marL="914400" lvl="1" indent="-317500" algn="l" rtl="0">
              <a:spcBef>
                <a:spcPts val="0"/>
              </a:spcBef>
              <a:spcAft>
                <a:spcPts val="0"/>
              </a:spcAft>
              <a:buSzPts val="1400"/>
              <a:buChar char="○"/>
            </a:pPr>
            <a:r>
              <a:rPr lang="en"/>
              <a:t>Carbon emissions, biosphere fluxes, burned area</a:t>
            </a:r>
            <a:endParaRPr/>
          </a:p>
          <a:p>
            <a:pPr marL="914400" lvl="1" indent="-317500" algn="l" rtl="0">
              <a:spcBef>
                <a:spcPts val="0"/>
              </a:spcBef>
              <a:spcAft>
                <a:spcPts val="0"/>
              </a:spcAft>
              <a:buSzPts val="1400"/>
              <a:buChar char="○"/>
            </a:pPr>
            <a:r>
              <a:rPr lang="en"/>
              <a:t>Climate variables, drought indices</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Update county boundaries and designations</a:t>
            </a:r>
            <a:endParaRPr/>
          </a:p>
          <a:p>
            <a:pPr marL="914400" lvl="1" indent="-336550" algn="l" rtl="0">
              <a:spcBef>
                <a:spcPts val="0"/>
              </a:spcBef>
              <a:spcAft>
                <a:spcPts val="0"/>
              </a:spcAft>
              <a:buSzPts val="1700"/>
              <a:buChar char="○"/>
            </a:pPr>
            <a:r>
              <a:rPr lang="en" u="sng">
                <a:solidFill>
                  <a:schemeClr val="accent5"/>
                </a:solidFill>
                <a:hlinkClick r:id="rId3">
                  <a:extLst>
                    <a:ext uri="{A12FA001-AC4F-418D-AE19-62706E023703}">
                      <ahyp:hlinkClr xmlns:ahyp="http://schemas.microsoft.com/office/drawing/2018/hyperlinkcolor" val="tx"/>
                    </a:ext>
                  </a:extLst>
                </a:hlinkClick>
              </a:rPr>
              <a:t>Changes to Counties and County Equivalent Entities: 1970-Present - US Census Bureau</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Methods</a:t>
            </a:r>
            <a:endParaRPr/>
          </a:p>
        </p:txBody>
      </p:sp>
      <p:sp>
        <p:nvSpPr>
          <p:cNvPr id="132" name="Google Shape;132;p25"/>
          <p:cNvSpPr txBox="1">
            <a:spLocks noGrp="1"/>
          </p:cNvSpPr>
          <p:nvPr>
            <p:ph type="body" idx="1"/>
          </p:nvPr>
        </p:nvSpPr>
        <p:spPr>
          <a:xfrm>
            <a:off x="311700" y="1152475"/>
            <a:ext cx="8520600" cy="3863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70:30 train-test split</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Random forest regression (</a:t>
            </a:r>
            <a:r>
              <a:rPr lang="en" u="sng">
                <a:solidFill>
                  <a:schemeClr val="hlink"/>
                </a:solidFill>
                <a:hlinkClick r:id="rId3"/>
              </a:rPr>
              <a:t>scikit-learn</a:t>
            </a:r>
            <a:r>
              <a:rPr lang="en"/>
              <a:t>)</a:t>
            </a:r>
            <a:endParaRPr/>
          </a:p>
          <a:p>
            <a:pPr marL="914400" lvl="1" indent="-317500" algn="l" rtl="0">
              <a:spcBef>
                <a:spcPts val="0"/>
              </a:spcBef>
              <a:spcAft>
                <a:spcPts val="0"/>
              </a:spcAft>
              <a:buSzPts val="1400"/>
              <a:buChar char="○"/>
            </a:pPr>
            <a:r>
              <a:rPr lang="en"/>
              <a:t>10-fold cross validation</a:t>
            </a:r>
            <a:endParaRPr/>
          </a:p>
          <a:p>
            <a:pPr marL="914400" lvl="1" indent="-317500" algn="l" rtl="0">
              <a:spcBef>
                <a:spcPts val="0"/>
              </a:spcBef>
              <a:spcAft>
                <a:spcPts val="0"/>
              </a:spcAft>
              <a:buSzPts val="1400"/>
              <a:buChar char="○"/>
            </a:pPr>
            <a:r>
              <a:rPr lang="en"/>
              <a:t>Hyperparameter tuning to optimize model</a:t>
            </a:r>
            <a:endParaRPr/>
          </a:p>
          <a:p>
            <a:pPr marL="914400" lvl="1" indent="-317500" algn="l" rtl="0">
              <a:spcBef>
                <a:spcPts val="0"/>
              </a:spcBef>
              <a:spcAft>
                <a:spcPts val="0"/>
              </a:spcAft>
              <a:buSzPts val="1400"/>
              <a:buChar char="○"/>
            </a:pPr>
            <a:r>
              <a:rPr lang="en"/>
              <a:t>Feature selection - recursive feature elimination</a:t>
            </a:r>
            <a:endParaRPr/>
          </a:p>
          <a:p>
            <a:pPr marL="914400" lvl="1" indent="-317500" algn="l" rtl="0">
              <a:spcBef>
                <a:spcPts val="0"/>
              </a:spcBef>
              <a:spcAft>
                <a:spcPts val="0"/>
              </a:spcAft>
              <a:buSzPts val="1400"/>
              <a:buChar char="○"/>
            </a:pPr>
            <a:r>
              <a:rPr lang="en"/>
              <a:t>Optimize R-squared</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Collinearity analysis with Spearman rank correlation (</a:t>
            </a:r>
            <a:r>
              <a:rPr lang="en" u="sng">
                <a:solidFill>
                  <a:schemeClr val="hlink"/>
                </a:solidFill>
                <a:hlinkClick r:id="rId4"/>
              </a:rPr>
              <a:t>SciPy</a:t>
            </a:r>
            <a:r>
              <a:rPr lang="en"/>
              <a:t>)</a:t>
            </a:r>
            <a:endParaRPr/>
          </a:p>
          <a:p>
            <a:pPr marL="914400" lvl="1" indent="-317500" algn="l" rtl="0">
              <a:spcBef>
                <a:spcPts val="0"/>
              </a:spcBef>
              <a:spcAft>
                <a:spcPts val="0"/>
              </a:spcAft>
              <a:buSzPts val="1400"/>
              <a:buChar char="○"/>
            </a:pPr>
            <a:r>
              <a:rPr lang="en"/>
              <a:t>Improves discussion of variables’ potential contributions to the model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5C7CA-CDA0-4D0F-91AC-C4A00344911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CAEB57E-B03C-4332-940A-F084E95A787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271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Results</a:t>
            </a:r>
            <a:endParaRPr/>
          </a:p>
        </p:txBody>
      </p:sp>
      <p:sp>
        <p:nvSpPr>
          <p:cNvPr id="138" name="Google Shape;138;p26"/>
          <p:cNvSpPr txBox="1">
            <a:spLocks noGrp="1"/>
          </p:cNvSpPr>
          <p:nvPr>
            <p:ph type="body" idx="1"/>
          </p:nvPr>
        </p:nvSpPr>
        <p:spPr>
          <a:xfrm>
            <a:off x="6900" y="1152475"/>
            <a:ext cx="43872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R-squared</a:t>
            </a:r>
            <a:endParaRPr/>
          </a:p>
          <a:p>
            <a:pPr marL="914400" lvl="1" indent="-317500" algn="l" rtl="0">
              <a:spcBef>
                <a:spcPts val="0"/>
              </a:spcBef>
              <a:spcAft>
                <a:spcPts val="0"/>
              </a:spcAft>
              <a:buSzPts val="1400"/>
              <a:buChar char="○"/>
            </a:pPr>
            <a:r>
              <a:rPr lang="en"/>
              <a:t>0.7526 - cross validation</a:t>
            </a:r>
            <a:endParaRPr/>
          </a:p>
          <a:p>
            <a:pPr marL="914400" lvl="1" indent="-317500" algn="l" rtl="0">
              <a:spcBef>
                <a:spcPts val="0"/>
              </a:spcBef>
              <a:spcAft>
                <a:spcPts val="0"/>
              </a:spcAft>
              <a:buSzPts val="1400"/>
              <a:buChar char="○"/>
            </a:pPr>
            <a:r>
              <a:rPr lang="en"/>
              <a:t>0.7528 - test dataset prediction</a:t>
            </a:r>
            <a:endParaRPr/>
          </a:p>
          <a:p>
            <a:pPr marL="457200" lvl="0" indent="0" algn="l" rtl="0">
              <a:spcBef>
                <a:spcPts val="1200"/>
              </a:spcBef>
              <a:spcAft>
                <a:spcPts val="0"/>
              </a:spcAft>
              <a:buNone/>
            </a:pPr>
            <a:endParaRPr/>
          </a:p>
          <a:p>
            <a:pPr marL="457200" lvl="0" indent="-342900" algn="l" rtl="0">
              <a:spcBef>
                <a:spcPts val="1200"/>
              </a:spcBef>
              <a:spcAft>
                <a:spcPts val="0"/>
              </a:spcAft>
              <a:buSzPts val="1800"/>
              <a:buChar char="●"/>
            </a:pPr>
            <a:r>
              <a:rPr lang="en"/>
              <a:t>Similar trends between cross-validation and test dataset prediction</a:t>
            </a:r>
            <a:endParaRPr/>
          </a:p>
          <a:p>
            <a:pPr marL="914400" lvl="1" indent="-317500" algn="l" rtl="0">
              <a:spcBef>
                <a:spcPts val="0"/>
              </a:spcBef>
              <a:spcAft>
                <a:spcPts val="0"/>
              </a:spcAft>
              <a:buSzPts val="1400"/>
              <a:buChar char="○"/>
            </a:pPr>
            <a:r>
              <a:rPr lang="en"/>
              <a:t>Suggests model generalizes well for unseen data</a:t>
            </a:r>
            <a:endParaRPr/>
          </a:p>
        </p:txBody>
      </p:sp>
      <p:sp>
        <p:nvSpPr>
          <p:cNvPr id="139" name="Google Shape;139;p26"/>
          <p:cNvSpPr txBox="1"/>
          <p:nvPr/>
        </p:nvSpPr>
        <p:spPr>
          <a:xfrm>
            <a:off x="7019325" y="195125"/>
            <a:ext cx="2031000" cy="615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2"/>
                </a:solidFill>
              </a:rPr>
              <a:t>During RFECV iterations</a:t>
            </a:r>
            <a:endParaRPr>
              <a:solidFill>
                <a:schemeClr val="lt2"/>
              </a:solidFill>
            </a:endParaRPr>
          </a:p>
        </p:txBody>
      </p:sp>
      <p:sp>
        <p:nvSpPr>
          <p:cNvPr id="140" name="Google Shape;140;p26"/>
          <p:cNvSpPr txBox="1"/>
          <p:nvPr/>
        </p:nvSpPr>
        <p:spPr>
          <a:xfrm>
            <a:off x="7019325" y="2765325"/>
            <a:ext cx="2031000" cy="615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2"/>
                </a:solidFill>
              </a:rPr>
              <a:t>During hyperparameter tuning (after RFECV)</a:t>
            </a:r>
            <a:endParaRPr>
              <a:solidFill>
                <a:schemeClr val="lt2"/>
              </a:solidFill>
            </a:endParaRPr>
          </a:p>
        </p:txBody>
      </p:sp>
      <p:pic>
        <p:nvPicPr>
          <p:cNvPr id="141" name="Google Shape;141;p26"/>
          <p:cNvPicPr preferRelativeResize="0"/>
          <p:nvPr/>
        </p:nvPicPr>
        <p:blipFill>
          <a:blip r:embed="rId3">
            <a:alphaModFix/>
          </a:blip>
          <a:stretch>
            <a:fillRect/>
          </a:stretch>
        </p:blipFill>
        <p:spPr>
          <a:xfrm>
            <a:off x="4389550" y="42737"/>
            <a:ext cx="2629775" cy="2485950"/>
          </a:xfrm>
          <a:prstGeom prst="rect">
            <a:avLst/>
          </a:prstGeom>
          <a:noFill/>
          <a:ln>
            <a:noFill/>
          </a:ln>
        </p:spPr>
      </p:pic>
      <p:pic>
        <p:nvPicPr>
          <p:cNvPr id="142" name="Google Shape;142;p26"/>
          <p:cNvPicPr preferRelativeResize="0"/>
          <p:nvPr/>
        </p:nvPicPr>
        <p:blipFill>
          <a:blip r:embed="rId4">
            <a:alphaModFix/>
          </a:blip>
          <a:stretch>
            <a:fillRect/>
          </a:stretch>
        </p:blipFill>
        <p:spPr>
          <a:xfrm>
            <a:off x="4389550" y="2605862"/>
            <a:ext cx="2629774" cy="24878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Results - Selected Features</a:t>
            </a:r>
            <a:endParaRPr/>
          </a:p>
        </p:txBody>
      </p:sp>
      <p:sp>
        <p:nvSpPr>
          <p:cNvPr id="148" name="Google Shape;148;p27"/>
          <p:cNvSpPr txBox="1">
            <a:spLocks noGrp="1"/>
          </p:cNvSpPr>
          <p:nvPr>
            <p:ph type="body" idx="1"/>
          </p:nvPr>
        </p:nvSpPr>
        <p:spPr>
          <a:xfrm>
            <a:off x="311700" y="1152475"/>
            <a:ext cx="44145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en"/>
              <a:t>GEOID - county encoder</a:t>
            </a:r>
            <a:endParaRPr/>
          </a:p>
          <a:p>
            <a:pPr marL="457200" lvl="0" indent="-342900" algn="l" rtl="0">
              <a:spcBef>
                <a:spcPts val="0"/>
              </a:spcBef>
              <a:spcAft>
                <a:spcPts val="0"/>
              </a:spcAft>
              <a:buSzPts val="1800"/>
              <a:buAutoNum type="arabicPeriod"/>
            </a:pPr>
            <a:r>
              <a:rPr lang="en"/>
              <a:t>Months from start of period (since January, 2000)</a:t>
            </a:r>
            <a:endParaRPr/>
          </a:p>
          <a:p>
            <a:pPr marL="457200" lvl="0" indent="-342900" algn="l" rtl="0">
              <a:spcBef>
                <a:spcPts val="0"/>
              </a:spcBef>
              <a:spcAft>
                <a:spcPts val="0"/>
              </a:spcAft>
              <a:buSzPts val="1800"/>
              <a:buAutoNum type="arabicPeriod"/>
            </a:pPr>
            <a:r>
              <a:rPr lang="en"/>
              <a:t>Month of the year</a:t>
            </a:r>
            <a:endParaRPr/>
          </a:p>
          <a:p>
            <a:pPr marL="457200" lvl="0" indent="-342900" algn="l" rtl="0">
              <a:spcBef>
                <a:spcPts val="0"/>
              </a:spcBef>
              <a:spcAft>
                <a:spcPts val="0"/>
              </a:spcAft>
              <a:buSzPts val="1800"/>
              <a:buAutoNum type="arabicPeriod"/>
            </a:pPr>
            <a:r>
              <a:rPr lang="en"/>
              <a:t>Net primary production (NPP), lagged by 1 month</a:t>
            </a:r>
            <a:endParaRPr/>
          </a:p>
          <a:p>
            <a:pPr marL="457200" lvl="0" indent="-342900" algn="l" rtl="0">
              <a:spcBef>
                <a:spcPts val="0"/>
              </a:spcBef>
              <a:spcAft>
                <a:spcPts val="0"/>
              </a:spcAft>
              <a:buSzPts val="1800"/>
              <a:buAutoNum type="arabicPeriod"/>
            </a:pPr>
            <a:r>
              <a:rPr lang="en"/>
              <a:t>STATEFP - state encoder</a:t>
            </a:r>
            <a:endParaRPr/>
          </a:p>
          <a:p>
            <a:pPr marL="457200" lvl="0" indent="-342900" algn="l" rtl="0">
              <a:spcBef>
                <a:spcPts val="0"/>
              </a:spcBef>
              <a:spcAft>
                <a:spcPts val="0"/>
              </a:spcAft>
              <a:buSzPts val="1800"/>
              <a:buAutoNum type="arabicPeriod"/>
            </a:pPr>
            <a:r>
              <a:rPr lang="en"/>
              <a:t>Population density, adjusted by land area</a:t>
            </a:r>
            <a:endParaRPr/>
          </a:p>
        </p:txBody>
      </p:sp>
      <p:pic>
        <p:nvPicPr>
          <p:cNvPr id="149" name="Google Shape;149;p27"/>
          <p:cNvPicPr preferRelativeResize="0"/>
          <p:nvPr/>
        </p:nvPicPr>
        <p:blipFill>
          <a:blip r:embed="rId3">
            <a:alphaModFix/>
          </a:blip>
          <a:stretch>
            <a:fillRect/>
          </a:stretch>
        </p:blipFill>
        <p:spPr>
          <a:xfrm>
            <a:off x="4693651" y="771475"/>
            <a:ext cx="4414374" cy="3523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59450" y="487775"/>
            <a:ext cx="82251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4080"/>
              <a:t>Chronic Respiratory Disease: </a:t>
            </a:r>
            <a:endParaRPr sz="4080"/>
          </a:p>
          <a:p>
            <a:pPr marL="0" lvl="0" indent="0" algn="ctr" rtl="0">
              <a:spcBef>
                <a:spcPts val="0"/>
              </a:spcBef>
              <a:spcAft>
                <a:spcPts val="0"/>
              </a:spcAft>
              <a:buSzPts val="990"/>
              <a:buNone/>
            </a:pPr>
            <a:r>
              <a:rPr lang="en" sz="4080"/>
              <a:t>Risk Modeling </a:t>
            </a:r>
            <a:endParaRPr sz="4080"/>
          </a:p>
          <a:p>
            <a:pPr marL="0" lvl="0" indent="0" algn="ctr" rtl="0">
              <a:spcBef>
                <a:spcPts val="0"/>
              </a:spcBef>
              <a:spcAft>
                <a:spcPts val="0"/>
              </a:spcAft>
              <a:buSzPts val="990"/>
              <a:buNone/>
            </a:pPr>
            <a:r>
              <a:rPr lang="en" sz="4080"/>
              <a:t>Potential and Limitations</a:t>
            </a:r>
            <a:endParaRPr sz="4080"/>
          </a:p>
        </p:txBody>
      </p:sp>
      <p:sp>
        <p:nvSpPr>
          <p:cNvPr id="55" name="Google Shape;55;p13"/>
          <p:cNvSpPr txBox="1">
            <a:spLocks noGrp="1"/>
          </p:cNvSpPr>
          <p:nvPr>
            <p:ph type="subTitle" idx="1"/>
          </p:nvPr>
        </p:nvSpPr>
        <p:spPr>
          <a:xfrm>
            <a:off x="1719925" y="3217338"/>
            <a:ext cx="2943300" cy="12180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688"/>
              <a:buNone/>
            </a:pPr>
            <a:r>
              <a:rPr lang="en" sz="1750"/>
              <a:t>Alexander He</a:t>
            </a:r>
            <a:endParaRPr sz="1750"/>
          </a:p>
          <a:p>
            <a:pPr marL="0" lvl="0" indent="0" algn="l" rtl="0">
              <a:lnSpc>
                <a:spcPct val="80000"/>
              </a:lnSpc>
              <a:spcBef>
                <a:spcPts val="0"/>
              </a:spcBef>
              <a:spcAft>
                <a:spcPts val="0"/>
              </a:spcAft>
              <a:buSzPts val="688"/>
              <a:buNone/>
            </a:pPr>
            <a:r>
              <a:rPr lang="en" sz="1750" u="sng">
                <a:solidFill>
                  <a:schemeClr val="hlink"/>
                </a:solidFill>
                <a:hlinkClick r:id="rId3"/>
              </a:rPr>
              <a:t>hea2@rpi.edu</a:t>
            </a:r>
            <a:endParaRPr sz="1750"/>
          </a:p>
          <a:p>
            <a:pPr marL="0" lvl="0" indent="0" algn="l" rtl="0">
              <a:lnSpc>
                <a:spcPct val="80000"/>
              </a:lnSpc>
              <a:spcBef>
                <a:spcPts val="0"/>
              </a:spcBef>
              <a:spcAft>
                <a:spcPts val="0"/>
              </a:spcAft>
              <a:buSzPts val="688"/>
              <a:buNone/>
            </a:pPr>
            <a:endParaRPr sz="1750"/>
          </a:p>
          <a:p>
            <a:pPr marL="0" lvl="0" indent="0" algn="l" rtl="0">
              <a:lnSpc>
                <a:spcPct val="80000"/>
              </a:lnSpc>
              <a:spcBef>
                <a:spcPts val="0"/>
              </a:spcBef>
              <a:spcAft>
                <a:spcPts val="0"/>
              </a:spcAft>
              <a:buSzPts val="688"/>
              <a:buNone/>
            </a:pPr>
            <a:r>
              <a:rPr lang="en" sz="1750"/>
              <a:t>Thilanka Munasinghe</a:t>
            </a:r>
            <a:endParaRPr sz="1750"/>
          </a:p>
          <a:p>
            <a:pPr marL="0" lvl="0" indent="0" algn="l" rtl="0">
              <a:lnSpc>
                <a:spcPct val="80000"/>
              </a:lnSpc>
              <a:spcBef>
                <a:spcPts val="0"/>
              </a:spcBef>
              <a:spcAft>
                <a:spcPts val="0"/>
              </a:spcAft>
              <a:buSzPts val="688"/>
              <a:buNone/>
            </a:pPr>
            <a:r>
              <a:rPr lang="en" sz="1750" u="sng">
                <a:solidFill>
                  <a:schemeClr val="hlink"/>
                </a:solidFill>
                <a:hlinkClick r:id="rId4"/>
              </a:rPr>
              <a:t>munast@rpi.edu</a:t>
            </a:r>
            <a:endParaRPr sz="1750"/>
          </a:p>
          <a:p>
            <a:pPr marL="0" lvl="0" indent="0" algn="l" rtl="0">
              <a:lnSpc>
                <a:spcPct val="80000"/>
              </a:lnSpc>
              <a:spcBef>
                <a:spcPts val="0"/>
              </a:spcBef>
              <a:spcAft>
                <a:spcPts val="0"/>
              </a:spcAft>
              <a:buSzPts val="688"/>
              <a:buNone/>
            </a:pPr>
            <a:endParaRPr sz="1750"/>
          </a:p>
        </p:txBody>
      </p:sp>
      <p:pic>
        <p:nvPicPr>
          <p:cNvPr id="56" name="Google Shape;56;p13"/>
          <p:cNvPicPr preferRelativeResize="0"/>
          <p:nvPr/>
        </p:nvPicPr>
        <p:blipFill>
          <a:blip r:embed="rId5">
            <a:alphaModFix/>
          </a:blip>
          <a:stretch>
            <a:fillRect/>
          </a:stretch>
        </p:blipFill>
        <p:spPr>
          <a:xfrm>
            <a:off x="0" y="2966375"/>
            <a:ext cx="1719926" cy="17199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Limitations</a:t>
            </a:r>
            <a:endParaRPr/>
          </a:p>
        </p:txBody>
      </p:sp>
      <p:sp>
        <p:nvSpPr>
          <p:cNvPr id="155" name="Google Shape;155;p28"/>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fontScale="85000" lnSpcReduction="20000"/>
          </a:bodyPr>
          <a:lstStyle/>
          <a:p>
            <a:pPr marL="457200" lvl="0" indent="-325755" algn="l" rtl="0">
              <a:spcBef>
                <a:spcPts val="0"/>
              </a:spcBef>
              <a:spcAft>
                <a:spcPts val="0"/>
              </a:spcAft>
              <a:buSzPct val="100000"/>
              <a:buChar char="●"/>
            </a:pPr>
            <a:r>
              <a:rPr lang="en"/>
              <a:t>Using mortality as target variable</a:t>
            </a:r>
            <a:endParaRPr/>
          </a:p>
          <a:p>
            <a:pPr marL="914400" lvl="1" indent="-304165" algn="l" rtl="0">
              <a:spcBef>
                <a:spcPts val="0"/>
              </a:spcBef>
              <a:spcAft>
                <a:spcPts val="0"/>
              </a:spcAft>
              <a:buSzPct val="100000"/>
              <a:buChar char="○"/>
            </a:pPr>
            <a:r>
              <a:rPr lang="en"/>
              <a:t>Mortality only captures most extreme cases of disease exacerbation</a:t>
            </a:r>
            <a:endParaRPr/>
          </a:p>
          <a:p>
            <a:pPr marL="914400" lvl="1" indent="-304165" algn="l" rtl="0">
              <a:spcBef>
                <a:spcPts val="0"/>
              </a:spcBef>
              <a:spcAft>
                <a:spcPts val="0"/>
              </a:spcAft>
              <a:buSzPct val="100000"/>
              <a:buChar char="○"/>
            </a:pPr>
            <a:r>
              <a:rPr lang="en"/>
              <a:t>Limited data of Emergency Room Visits (ERVs) by </a:t>
            </a:r>
            <a:r>
              <a:rPr lang="en" u="sng"/>
              <a:t>county</a:t>
            </a:r>
            <a:endParaRPr u="sng"/>
          </a:p>
          <a:p>
            <a:pPr marL="914400" lvl="1" indent="-304165" algn="l" rtl="0">
              <a:spcBef>
                <a:spcPts val="0"/>
              </a:spcBef>
              <a:spcAft>
                <a:spcPts val="0"/>
              </a:spcAft>
              <a:buSzPct val="100000"/>
              <a:buChar char="○"/>
            </a:pPr>
            <a:r>
              <a:rPr lang="en"/>
              <a:t>ERVs by </a:t>
            </a:r>
            <a:r>
              <a:rPr lang="en" u="sng"/>
              <a:t>country</a:t>
            </a:r>
            <a:r>
              <a:rPr lang="en"/>
              <a:t> - commonly used to measure disease exacerbation</a:t>
            </a:r>
            <a:endParaRPr/>
          </a:p>
          <a:p>
            <a:pPr marL="1371600" lvl="2" indent="-304164" algn="l" rtl="0">
              <a:spcBef>
                <a:spcPts val="0"/>
              </a:spcBef>
              <a:spcAft>
                <a:spcPts val="0"/>
              </a:spcAft>
              <a:buSzPct val="140000"/>
              <a:buChar char="■"/>
            </a:pPr>
            <a:r>
              <a:rPr lang="en" sz="1000" u="sng">
                <a:solidFill>
                  <a:schemeClr val="accent5"/>
                </a:solidFill>
                <a:hlinkClick r:id="rId3">
                  <a:extLst>
                    <a:ext uri="{A12FA001-AC4F-418D-AE19-62706E023703}">
                      <ahyp:hlinkClr xmlns:ahyp="http://schemas.microsoft.com/office/drawing/2018/hyperlinkcolor" val="tx"/>
                    </a:ext>
                  </a:extLst>
                </a:hlinkClick>
              </a:rPr>
              <a:t>Estimates of the Global Burden of Ambient PM2.5, Ozone, and NO2 on Asthma Incidence and Emergency Room Visits</a:t>
            </a:r>
            <a:endParaRPr/>
          </a:p>
          <a:p>
            <a:pPr marL="0" lvl="0" indent="0" algn="l" rtl="0">
              <a:spcBef>
                <a:spcPts val="1200"/>
              </a:spcBef>
              <a:spcAft>
                <a:spcPts val="0"/>
              </a:spcAft>
              <a:buNone/>
            </a:pPr>
            <a:endParaRPr sz="1300"/>
          </a:p>
          <a:p>
            <a:pPr marL="457200" lvl="0" indent="-325755" algn="l" rtl="0">
              <a:spcBef>
                <a:spcPts val="1200"/>
              </a:spcBef>
              <a:spcAft>
                <a:spcPts val="0"/>
              </a:spcAft>
              <a:buSzPct val="100000"/>
              <a:buChar char="●"/>
            </a:pPr>
            <a:r>
              <a:rPr lang="en"/>
              <a:t>Mortality data - suppression constraints</a:t>
            </a:r>
            <a:endParaRPr/>
          </a:p>
          <a:p>
            <a:pPr marL="914400" lvl="1" indent="-304165" algn="l" rtl="0">
              <a:spcBef>
                <a:spcPts val="0"/>
              </a:spcBef>
              <a:spcAft>
                <a:spcPts val="0"/>
              </a:spcAft>
              <a:buSzPct val="100000"/>
              <a:buChar char="○"/>
            </a:pPr>
            <a:r>
              <a:rPr lang="en"/>
              <a:t>Data points with less than 10 deaths are unavailable	</a:t>
            </a:r>
            <a:endParaRPr/>
          </a:p>
          <a:p>
            <a:pPr marL="914400" lvl="1" indent="-304165" algn="l" rtl="0">
              <a:spcBef>
                <a:spcPts val="0"/>
              </a:spcBef>
              <a:spcAft>
                <a:spcPts val="0"/>
              </a:spcAft>
              <a:buSzPct val="100000"/>
              <a:buChar char="○"/>
            </a:pPr>
            <a:r>
              <a:rPr lang="en"/>
              <a:t>Estimated based on state total</a:t>
            </a:r>
            <a:endParaRPr/>
          </a:p>
          <a:p>
            <a:pPr marL="0" lvl="0" indent="0" algn="l" rtl="0">
              <a:spcBef>
                <a:spcPts val="1200"/>
              </a:spcBef>
              <a:spcAft>
                <a:spcPts val="0"/>
              </a:spcAft>
              <a:buNone/>
            </a:pPr>
            <a:endParaRPr/>
          </a:p>
          <a:p>
            <a:pPr marL="457200" lvl="0" indent="-325755" algn="l" rtl="0">
              <a:spcBef>
                <a:spcPts val="1200"/>
              </a:spcBef>
              <a:spcAft>
                <a:spcPts val="0"/>
              </a:spcAft>
              <a:buSzPct val="100000"/>
              <a:buChar char="●"/>
            </a:pPr>
            <a:r>
              <a:rPr lang="en"/>
              <a:t>Monthly, county-level datasets not available for:</a:t>
            </a:r>
            <a:endParaRPr/>
          </a:p>
          <a:p>
            <a:pPr marL="914400" lvl="1" indent="-304165" algn="l" rtl="0">
              <a:spcBef>
                <a:spcPts val="0"/>
              </a:spcBef>
              <a:spcAft>
                <a:spcPts val="0"/>
              </a:spcAft>
              <a:buSzPct val="100000"/>
              <a:buChar char="○"/>
            </a:pPr>
            <a:r>
              <a:rPr lang="en"/>
              <a:t>Humidity</a:t>
            </a:r>
            <a:endParaRPr/>
          </a:p>
          <a:p>
            <a:pPr marL="1371600" lvl="2" indent="-304164" algn="l" rtl="0">
              <a:spcBef>
                <a:spcPts val="0"/>
              </a:spcBef>
              <a:spcAft>
                <a:spcPts val="0"/>
              </a:spcAft>
              <a:buSzPct val="100000"/>
              <a:buChar char="■"/>
            </a:pPr>
            <a:r>
              <a:rPr lang="en"/>
              <a:t>Used precipitation, drought indices instead</a:t>
            </a:r>
            <a:endParaRPr/>
          </a:p>
          <a:p>
            <a:pPr marL="914400" lvl="1" indent="-304165" algn="l" rtl="0">
              <a:spcBef>
                <a:spcPts val="0"/>
              </a:spcBef>
              <a:spcAft>
                <a:spcPts val="0"/>
              </a:spcAft>
              <a:buSzPct val="100000"/>
              <a:buChar char="○"/>
            </a:pPr>
            <a:r>
              <a:rPr lang="en"/>
              <a:t>Ground-level ozone</a:t>
            </a:r>
            <a:endParaRPr/>
          </a:p>
          <a:p>
            <a:pPr marL="1371600" lvl="2" indent="-304164" algn="l" rtl="0">
              <a:spcBef>
                <a:spcPts val="0"/>
              </a:spcBef>
              <a:spcAft>
                <a:spcPts val="0"/>
              </a:spcAft>
              <a:buSzPct val="100000"/>
              <a:buChar char="■"/>
            </a:pPr>
            <a:r>
              <a:rPr lang="en"/>
              <a:t>estimated asthma ERVs in 2015:</a:t>
            </a:r>
            <a:endParaRPr/>
          </a:p>
          <a:p>
            <a:pPr marL="1828800" lvl="3" indent="-304164" algn="l" rtl="0">
              <a:spcBef>
                <a:spcPts val="0"/>
              </a:spcBef>
              <a:spcAft>
                <a:spcPts val="0"/>
              </a:spcAft>
              <a:buSzPct val="100000"/>
              <a:buChar char="●"/>
            </a:pPr>
            <a:r>
              <a:rPr lang="en"/>
              <a:t>Ozone: 	9–23 million</a:t>
            </a:r>
            <a:endParaRPr/>
          </a:p>
          <a:p>
            <a:pPr marL="1828800" lvl="3" indent="-304164" algn="l" rtl="0">
              <a:spcBef>
                <a:spcPts val="0"/>
              </a:spcBef>
              <a:spcAft>
                <a:spcPts val="0"/>
              </a:spcAft>
              <a:buSzPct val="100000"/>
              <a:buChar char="●"/>
            </a:pPr>
            <a:r>
              <a:rPr lang="en"/>
              <a:t>PM2.5: 	5–10 million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Other Limitations</a:t>
            </a:r>
            <a:endParaRPr/>
          </a:p>
        </p:txBody>
      </p:sp>
      <p:sp>
        <p:nvSpPr>
          <p:cNvPr id="161" name="Google Shape;161;p29"/>
          <p:cNvSpPr txBox="1">
            <a:spLocks noGrp="1"/>
          </p:cNvSpPr>
          <p:nvPr>
            <p:ph type="body" idx="1"/>
          </p:nvPr>
        </p:nvSpPr>
        <p:spPr>
          <a:xfrm>
            <a:off x="0" y="1152600"/>
            <a:ext cx="8520600" cy="399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Coarse resolution - monthly, county-level datasets cannot represent phenomena present in finer spatiotemporal resolutions (i.e. cities, days)</a:t>
            </a:r>
            <a:endParaRPr/>
          </a:p>
          <a:p>
            <a:pPr marL="914400" lvl="1" indent="-317500" algn="l" rtl="0">
              <a:spcBef>
                <a:spcPts val="0"/>
              </a:spcBef>
              <a:spcAft>
                <a:spcPts val="0"/>
              </a:spcAft>
              <a:buSzPts val="1400"/>
              <a:buChar char="○"/>
            </a:pPr>
            <a:r>
              <a:rPr lang="en" sz="1100" u="sng">
                <a:solidFill>
                  <a:schemeClr val="accent5"/>
                </a:solidFill>
                <a:hlinkClick r:id="rId3">
                  <a:extLst>
                    <a:ext uri="{A12FA001-AC4F-418D-AE19-62706E023703}">
                      <ahyp:hlinkClr xmlns:ahyp="http://schemas.microsoft.com/office/drawing/2018/hyperlinkcolor" val="tx"/>
                    </a:ext>
                  </a:extLst>
                </a:hlinkClick>
              </a:rPr>
              <a:t>Air pollution and emergency department visits for respiratory diseases: A multi-city case crossover study</a:t>
            </a:r>
            <a:endParaRPr/>
          </a:p>
          <a:p>
            <a:pPr marL="1371600" lvl="2" indent="-317500" algn="l" rtl="0">
              <a:spcBef>
                <a:spcPts val="0"/>
              </a:spcBef>
              <a:spcAft>
                <a:spcPts val="0"/>
              </a:spcAft>
              <a:buSzPts val="1400"/>
              <a:buChar char="■"/>
            </a:pPr>
            <a:r>
              <a:rPr lang="en"/>
              <a:t>ERVs for respiratory diseases increase after days with higher concentrations of pollutants</a:t>
            </a:r>
            <a:endParaRPr/>
          </a:p>
          <a:p>
            <a:pPr marL="1371600" lvl="2" indent="-317500" algn="l" rtl="0">
              <a:spcBef>
                <a:spcPts val="0"/>
              </a:spcBef>
              <a:spcAft>
                <a:spcPts val="0"/>
              </a:spcAft>
              <a:buSzPts val="1400"/>
              <a:buChar char="■"/>
            </a:pPr>
            <a:r>
              <a:rPr lang="en"/>
              <a:t>Lagging effect on ERVs lasts only several days</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Excluded factors</a:t>
            </a:r>
            <a:endParaRPr/>
          </a:p>
          <a:p>
            <a:pPr marL="914400" lvl="1" indent="-317500" algn="l" rtl="0">
              <a:spcBef>
                <a:spcPts val="0"/>
              </a:spcBef>
              <a:spcAft>
                <a:spcPts val="0"/>
              </a:spcAft>
              <a:buSzPts val="1400"/>
              <a:buChar char="○"/>
            </a:pPr>
            <a:r>
              <a:rPr lang="en"/>
              <a:t>tobacco smoking (human behavior)</a:t>
            </a:r>
            <a:endParaRPr/>
          </a:p>
          <a:p>
            <a:pPr marL="914400" lvl="1" indent="-317500" algn="l" rtl="0">
              <a:spcBef>
                <a:spcPts val="0"/>
              </a:spcBef>
              <a:spcAft>
                <a:spcPts val="0"/>
              </a:spcAft>
              <a:buSzPts val="1400"/>
              <a:buChar char="○"/>
            </a:pPr>
            <a:r>
              <a:rPr lang="en"/>
              <a:t>airborne allergens</a:t>
            </a:r>
            <a:endParaRPr/>
          </a:p>
          <a:p>
            <a:pPr marL="914400" lvl="1" indent="-317500" algn="l" rtl="0">
              <a:spcBef>
                <a:spcPts val="0"/>
              </a:spcBef>
              <a:spcAft>
                <a:spcPts val="0"/>
              </a:spcAft>
              <a:buSzPts val="1400"/>
              <a:buChar char="○"/>
            </a:pPr>
            <a:r>
              <a:rPr lang="en"/>
              <a:t>Many “non-infectious” lung diseases are influenced by infectious microorganisms</a:t>
            </a:r>
            <a:endParaRPr/>
          </a:p>
          <a:p>
            <a:pPr marL="1371600" lvl="2" indent="-317500" algn="l" rtl="0">
              <a:spcBef>
                <a:spcPts val="0"/>
              </a:spcBef>
              <a:spcAft>
                <a:spcPts val="0"/>
              </a:spcAft>
              <a:buSzPts val="1400"/>
              <a:buChar char="■"/>
            </a:pPr>
            <a:r>
              <a:rPr lang="en"/>
              <a:t>active area of investigation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22F7D-DB65-4B28-AAB3-830AD1AFE9D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C2926EC-6AEC-442D-B008-CF4E0EEDF30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33863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Comparison - Cholera Outbreaks in India</a:t>
            </a:r>
            <a:endParaRPr/>
          </a:p>
        </p:txBody>
      </p:sp>
      <p:sp>
        <p:nvSpPr>
          <p:cNvPr id="167" name="Google Shape;167;p30"/>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u="sng">
                <a:solidFill>
                  <a:schemeClr val="hlink"/>
                </a:solidFill>
                <a:hlinkClick r:id="rId3"/>
              </a:rPr>
              <a:t>Cholera Risk: A Machine Learning Approach Applied to Essential Climate Variables</a:t>
            </a:r>
            <a:endParaRPr sz="1600"/>
          </a:p>
          <a:p>
            <a:pPr marL="457200" lvl="0" indent="-342900" algn="l" rtl="0">
              <a:spcBef>
                <a:spcPts val="0"/>
              </a:spcBef>
              <a:spcAft>
                <a:spcPts val="0"/>
              </a:spcAft>
              <a:buSzPts val="1800"/>
              <a:buChar char="●"/>
            </a:pPr>
            <a:r>
              <a:rPr lang="en"/>
              <a:t>Random forest classification (</a:t>
            </a:r>
            <a:r>
              <a:rPr lang="en" u="sng">
                <a:solidFill>
                  <a:schemeClr val="accent5"/>
                </a:solidFill>
                <a:hlinkClick r:id="rId4">
                  <a:extLst>
                    <a:ext uri="{A12FA001-AC4F-418D-AE19-62706E023703}">
                      <ahyp:hlinkClr xmlns:ahyp="http://schemas.microsoft.com/office/drawing/2018/hyperlinkcolor" val="tx"/>
                    </a:ext>
                  </a:extLst>
                </a:hlinkClick>
              </a:rPr>
              <a:t>scikit-learn</a:t>
            </a:r>
            <a:r>
              <a:rPr lang="en"/>
              <a:t>)</a:t>
            </a:r>
            <a:endParaRPr/>
          </a:p>
          <a:p>
            <a:pPr marL="457200" lvl="0" indent="-342900" algn="l" rtl="0">
              <a:spcBef>
                <a:spcPts val="0"/>
              </a:spcBef>
              <a:spcAft>
                <a:spcPts val="0"/>
              </a:spcAft>
              <a:buSzPts val="1800"/>
              <a:buChar char="●"/>
            </a:pPr>
            <a:r>
              <a:rPr lang="en"/>
              <a:t>Essential Climate Variables (ECVs)</a:t>
            </a:r>
            <a:endParaRPr/>
          </a:p>
          <a:p>
            <a:pPr marL="914400" lvl="1" indent="-317500" algn="l" rtl="0">
              <a:spcBef>
                <a:spcPts val="0"/>
              </a:spcBef>
              <a:spcAft>
                <a:spcPts val="0"/>
              </a:spcAft>
              <a:buSzPts val="1400"/>
              <a:buChar char="○"/>
            </a:pPr>
            <a:r>
              <a:rPr lang="en"/>
              <a:t>Chlorophyll-a, Land/Sea Surface Temperature, Soil Moisture, Total Precipitation, etc</a:t>
            </a:r>
            <a:endParaRPr/>
          </a:p>
          <a:p>
            <a:pPr marL="457200" lvl="0" indent="-342900" algn="l" rtl="0">
              <a:spcBef>
                <a:spcPts val="0"/>
              </a:spcBef>
              <a:spcAft>
                <a:spcPts val="0"/>
              </a:spcAft>
              <a:buSzPts val="1800"/>
              <a:buChar char="●"/>
            </a:pPr>
            <a:r>
              <a:rPr lang="en" i="1"/>
              <a:t>Vibrio cholerae</a:t>
            </a:r>
            <a:endParaRPr i="1"/>
          </a:p>
          <a:p>
            <a:pPr marL="914400" lvl="1" indent="-317500" algn="l" rtl="0">
              <a:spcBef>
                <a:spcPts val="0"/>
              </a:spcBef>
              <a:spcAft>
                <a:spcPts val="0"/>
              </a:spcAft>
              <a:buSzPts val="1400"/>
              <a:buChar char="○"/>
            </a:pPr>
            <a:r>
              <a:rPr lang="en"/>
              <a:t>Infectious; prevalent in coastal areas</a:t>
            </a:r>
            <a:endParaRPr/>
          </a:p>
          <a:p>
            <a:pPr marL="457200" lvl="0" indent="-342900" algn="l" rtl="0">
              <a:spcBef>
                <a:spcPts val="0"/>
              </a:spcBef>
              <a:spcAft>
                <a:spcPts val="0"/>
              </a:spcAft>
              <a:buSzPts val="1800"/>
              <a:buChar char="●"/>
            </a:pPr>
            <a:r>
              <a:rPr lang="en"/>
              <a:t>Strong spatiotemporal relationships between ECVs and distribution of </a:t>
            </a:r>
            <a:r>
              <a:rPr lang="en" i="1"/>
              <a:t>V. cholerae</a:t>
            </a:r>
            <a:r>
              <a:rPr lang="en"/>
              <a:t> bacteria</a:t>
            </a:r>
            <a:endParaRPr/>
          </a:p>
          <a:p>
            <a:pPr marL="914400" lvl="1" indent="-317500" algn="l" rtl="0">
              <a:spcBef>
                <a:spcPts val="0"/>
              </a:spcBef>
              <a:spcAft>
                <a:spcPts val="0"/>
              </a:spcAft>
              <a:buSzPts val="1400"/>
              <a:buChar char="○"/>
            </a:pPr>
            <a:r>
              <a:rPr lang="en"/>
              <a:t>Allows accurate predictions of cholera outbreaks</a:t>
            </a:r>
            <a:endParaRPr/>
          </a:p>
          <a:p>
            <a:pPr marL="914400" lvl="1" indent="-317500" algn="l" rtl="0">
              <a:spcBef>
                <a:spcPts val="0"/>
              </a:spcBef>
              <a:spcAft>
                <a:spcPts val="0"/>
              </a:spcAft>
              <a:buSzPts val="1400"/>
              <a:buChar char="○"/>
            </a:pPr>
            <a:r>
              <a:rPr lang="en"/>
              <a:t>Sensitivity = 0.895; correctly identified 89.5% of outbreaks</a:t>
            </a:r>
            <a:endParaRPr/>
          </a:p>
          <a:p>
            <a:pPr marL="914400" lvl="1" indent="-317500" algn="l" rtl="0">
              <a:spcBef>
                <a:spcPts val="0"/>
              </a:spcBef>
              <a:spcAft>
                <a:spcPts val="0"/>
              </a:spcAft>
              <a:buSzPts val="1400"/>
              <a:buChar char="○"/>
            </a:pPr>
            <a:r>
              <a:rPr lang="en"/>
              <a:t>ROC = 0.984</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Google Shape;172;p31"/>
          <p:cNvPicPr preferRelativeResize="0"/>
          <p:nvPr/>
        </p:nvPicPr>
        <p:blipFill>
          <a:blip r:embed="rId3">
            <a:alphaModFix/>
          </a:blip>
          <a:stretch>
            <a:fillRect/>
          </a:stretch>
        </p:blipFill>
        <p:spPr>
          <a:xfrm>
            <a:off x="1735089" y="562438"/>
            <a:ext cx="5673825" cy="4418824"/>
          </a:xfrm>
          <a:prstGeom prst="rect">
            <a:avLst/>
          </a:prstGeom>
          <a:noFill/>
          <a:ln>
            <a:noFill/>
          </a:ln>
        </p:spPr>
      </p:pic>
      <p:sp>
        <p:nvSpPr>
          <p:cNvPr id="173" name="Google Shape;173;p31"/>
          <p:cNvSpPr txBox="1"/>
          <p:nvPr/>
        </p:nvSpPr>
        <p:spPr>
          <a:xfrm>
            <a:off x="1735100" y="162250"/>
            <a:ext cx="71448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solidFill>
                  <a:schemeClr val="accent2"/>
                </a:solidFill>
              </a:rPr>
              <a:t>Number of cholera outbreaks reported; 40 coastal districts; 2010 - 2018</a:t>
            </a:r>
            <a:endParaRPr sz="1600">
              <a:solidFill>
                <a:schemeClr val="accen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Main conclusions</a:t>
            </a:r>
            <a:endParaRPr/>
          </a:p>
        </p:txBody>
      </p:sp>
      <p:sp>
        <p:nvSpPr>
          <p:cNvPr id="179" name="Google Shape;179;p32"/>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Significant potential for modeling CRD risk (R-squared ≈ 0.75)</a:t>
            </a:r>
            <a:endParaRPr/>
          </a:p>
          <a:p>
            <a:pPr marL="457200" lvl="0" indent="-342900" algn="l" rtl="0">
              <a:spcBef>
                <a:spcPts val="0"/>
              </a:spcBef>
              <a:spcAft>
                <a:spcPts val="0"/>
              </a:spcAft>
              <a:buSzPts val="1800"/>
              <a:buChar char="●"/>
            </a:pPr>
            <a:r>
              <a:rPr lang="en"/>
              <a:t>Limitations</a:t>
            </a:r>
            <a:endParaRPr/>
          </a:p>
          <a:p>
            <a:pPr marL="914400" lvl="1" indent="-317500" algn="l" rtl="0">
              <a:spcBef>
                <a:spcPts val="0"/>
              </a:spcBef>
              <a:spcAft>
                <a:spcPts val="0"/>
              </a:spcAft>
              <a:buSzPts val="1400"/>
              <a:buChar char="○"/>
            </a:pPr>
            <a:r>
              <a:rPr lang="en"/>
              <a:t>data limitations</a:t>
            </a:r>
            <a:endParaRPr/>
          </a:p>
          <a:p>
            <a:pPr marL="914400" lvl="1" indent="-317500" algn="l" rtl="0">
              <a:spcBef>
                <a:spcPts val="0"/>
              </a:spcBef>
              <a:spcAft>
                <a:spcPts val="0"/>
              </a:spcAft>
              <a:buSzPts val="1400"/>
              <a:buChar char="○"/>
            </a:pPr>
            <a:r>
              <a:rPr lang="en"/>
              <a:t>phenomena only found on finer spatiotemporal scales (i.e. cities, days)</a:t>
            </a:r>
            <a:endParaRPr/>
          </a:p>
          <a:p>
            <a:pPr marL="914400" lvl="1" indent="-317500" algn="l" rtl="0">
              <a:spcBef>
                <a:spcPts val="0"/>
              </a:spcBef>
              <a:spcAft>
                <a:spcPts val="0"/>
              </a:spcAft>
              <a:buSzPts val="1400"/>
              <a:buChar char="○"/>
            </a:pPr>
            <a:r>
              <a:rPr lang="en"/>
              <a:t>primarily non-infectious nature of CRDs</a:t>
            </a:r>
            <a:endParaRPr/>
          </a:p>
          <a:p>
            <a:pPr marL="457200" lvl="0" indent="-342900" algn="l" rtl="0">
              <a:spcBef>
                <a:spcPts val="0"/>
              </a:spcBef>
              <a:spcAft>
                <a:spcPts val="0"/>
              </a:spcAft>
              <a:buSzPts val="1800"/>
              <a:buChar char="●"/>
            </a:pPr>
            <a:r>
              <a:rPr lang="en"/>
              <a:t>Caveats of ML</a:t>
            </a:r>
            <a:endParaRPr/>
          </a:p>
          <a:p>
            <a:pPr marL="914400" lvl="1" indent="-317500" algn="l" rtl="0">
              <a:spcBef>
                <a:spcPts val="0"/>
              </a:spcBef>
              <a:spcAft>
                <a:spcPts val="0"/>
              </a:spcAft>
              <a:buSzPts val="1400"/>
              <a:buChar char="○"/>
            </a:pPr>
            <a:r>
              <a:rPr lang="en"/>
              <a:t>can naively test for features that improve model performance</a:t>
            </a:r>
            <a:endParaRPr/>
          </a:p>
          <a:p>
            <a:pPr marL="914400" lvl="1" indent="-317500" algn="l" rtl="0">
              <a:spcBef>
                <a:spcPts val="0"/>
              </a:spcBef>
              <a:spcAft>
                <a:spcPts val="0"/>
              </a:spcAft>
              <a:buSzPts val="1400"/>
              <a:buChar char="○"/>
            </a:pPr>
            <a:r>
              <a:rPr lang="en"/>
              <a:t>mechanisms behind their relationships remain unclear</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Accessible data of climate variables may improve estimates of ERVs attributable to specific pollutants</a:t>
            </a:r>
            <a:endParaRPr/>
          </a:p>
          <a:p>
            <a:pPr marL="914400" lvl="1" indent="-311150" algn="l" rtl="0">
              <a:lnSpc>
                <a:spcPct val="100000"/>
              </a:lnSpc>
              <a:spcBef>
                <a:spcPts val="0"/>
              </a:spcBef>
              <a:spcAft>
                <a:spcPts val="0"/>
              </a:spcAft>
              <a:buSzPts val="1300"/>
              <a:buChar char="○"/>
            </a:pPr>
            <a:r>
              <a:rPr lang="en" sz="1000" u="sng">
                <a:solidFill>
                  <a:schemeClr val="accent5"/>
                </a:solidFill>
                <a:hlinkClick r:id="rId3">
                  <a:extLst>
                    <a:ext uri="{A12FA001-AC4F-418D-AE19-62706E023703}">
                      <ahyp:hlinkClr xmlns:ahyp="http://schemas.microsoft.com/office/drawing/2018/hyperlinkcolor" val="tx"/>
                    </a:ext>
                  </a:extLst>
                </a:hlinkClick>
              </a:rPr>
              <a:t>Estimates of the Global Burden of Ambient PM2.5, Ozone, and NO2 on Asthma Incidence and Emergency Room Visits</a:t>
            </a:r>
            <a:endParaRPr sz="13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Next Steps</a:t>
            </a:r>
            <a:endParaRPr/>
          </a:p>
        </p:txBody>
      </p:sp>
      <p:sp>
        <p:nvSpPr>
          <p:cNvPr id="185" name="Google Shape;185;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Use better methods for hyperparameter tuning</a:t>
            </a:r>
            <a:endParaRPr/>
          </a:p>
          <a:p>
            <a:pPr marL="914400" lvl="1" indent="-317500" algn="l" rtl="0">
              <a:spcBef>
                <a:spcPts val="0"/>
              </a:spcBef>
              <a:spcAft>
                <a:spcPts val="0"/>
              </a:spcAft>
              <a:buSzPts val="1400"/>
              <a:buChar char="○"/>
            </a:pPr>
            <a:r>
              <a:rPr lang="en"/>
              <a:t>Gradient-based rather than grid search</a:t>
            </a:r>
            <a:endParaRPr/>
          </a:p>
          <a:p>
            <a:pPr marL="457200" lvl="0" indent="-342900" algn="l" rtl="0">
              <a:spcBef>
                <a:spcPts val="0"/>
              </a:spcBef>
              <a:spcAft>
                <a:spcPts val="0"/>
              </a:spcAft>
              <a:buSzPts val="1800"/>
              <a:buChar char="●"/>
            </a:pPr>
            <a:r>
              <a:rPr lang="en"/>
              <a:t>Address asymmetry of importance</a:t>
            </a:r>
            <a:endParaRPr/>
          </a:p>
          <a:p>
            <a:pPr marL="914400" lvl="1" indent="-317500" algn="l" rtl="0">
              <a:spcBef>
                <a:spcPts val="0"/>
              </a:spcBef>
              <a:spcAft>
                <a:spcPts val="0"/>
              </a:spcAft>
              <a:buSzPts val="1400"/>
              <a:buChar char="○"/>
            </a:pPr>
            <a:r>
              <a:rPr lang="en"/>
              <a:t>imbalanced regression</a:t>
            </a:r>
            <a:endParaRPr/>
          </a:p>
          <a:p>
            <a:pPr marL="457200" lvl="0" indent="-342900" algn="l" rtl="0">
              <a:spcBef>
                <a:spcPts val="0"/>
              </a:spcBef>
              <a:spcAft>
                <a:spcPts val="0"/>
              </a:spcAft>
              <a:buSzPts val="1800"/>
              <a:buChar char="●"/>
            </a:pPr>
            <a:r>
              <a:rPr lang="en"/>
              <a:t>Use different ML techniques</a:t>
            </a:r>
            <a:endParaRPr/>
          </a:p>
          <a:p>
            <a:pPr marL="914400" lvl="1" indent="-317500" algn="l" rtl="0">
              <a:spcBef>
                <a:spcPts val="0"/>
              </a:spcBef>
              <a:spcAft>
                <a:spcPts val="0"/>
              </a:spcAft>
              <a:buSzPts val="1400"/>
              <a:buChar char="○"/>
            </a:pPr>
            <a:r>
              <a:rPr lang="en"/>
              <a:t>neural networks</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Use datasets from alternative sources</a:t>
            </a:r>
            <a:endParaRPr/>
          </a:p>
          <a:p>
            <a:pPr marL="914400" lvl="1" indent="-317500" algn="l" rtl="0">
              <a:spcBef>
                <a:spcPts val="0"/>
              </a:spcBef>
              <a:spcAft>
                <a:spcPts val="0"/>
              </a:spcAft>
              <a:buSzPts val="1400"/>
              <a:buChar char="○"/>
            </a:pPr>
            <a:r>
              <a:rPr lang="en"/>
              <a:t>Datasets may be developed differently</a:t>
            </a:r>
            <a:endParaRPr/>
          </a:p>
          <a:p>
            <a:pPr marL="914400" lvl="1" indent="-317500" algn="l" rtl="0">
              <a:spcBef>
                <a:spcPts val="0"/>
              </a:spcBef>
              <a:spcAft>
                <a:spcPts val="0"/>
              </a:spcAft>
              <a:buSzPts val="1400"/>
              <a:buChar char="○"/>
            </a:pPr>
            <a:r>
              <a:rPr lang="en"/>
              <a:t>New datasets may appear in the future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52E61-9221-4FDE-B55B-0491CCA366A5}"/>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829696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Motivation</a:t>
            </a:r>
            <a:endParaRPr/>
          </a:p>
        </p:txBody>
      </p:sp>
      <p:sp>
        <p:nvSpPr>
          <p:cNvPr id="63" name="Google Shape;63;p14"/>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Chronic Respiratory Diseases (CRDs) are among the leading causes of mortality worldwide, with 545 million prevalent cases in 2017</a:t>
            </a:r>
            <a:endParaRPr/>
          </a:p>
          <a:p>
            <a:pPr marL="457200" lvl="0" indent="-342900" algn="l" rtl="0">
              <a:spcBef>
                <a:spcPts val="0"/>
              </a:spcBef>
              <a:spcAft>
                <a:spcPts val="0"/>
              </a:spcAft>
              <a:buSzPts val="1800"/>
              <a:buChar char="●"/>
            </a:pPr>
            <a:r>
              <a:rPr lang="en"/>
              <a:t>Symptoms of non-infectious CRDs are often exacerbated by:</a:t>
            </a:r>
            <a:endParaRPr/>
          </a:p>
          <a:p>
            <a:pPr marL="914400" lvl="1" indent="-317500" algn="l" rtl="0">
              <a:spcBef>
                <a:spcPts val="0"/>
              </a:spcBef>
              <a:spcAft>
                <a:spcPts val="0"/>
              </a:spcAft>
              <a:buSzPts val="1400"/>
              <a:buChar char="○"/>
            </a:pPr>
            <a:r>
              <a:rPr lang="en"/>
              <a:t>ambient air pollution</a:t>
            </a:r>
            <a:endParaRPr/>
          </a:p>
          <a:p>
            <a:pPr marL="914400" lvl="1" indent="-317500" algn="l" rtl="0">
              <a:spcBef>
                <a:spcPts val="0"/>
              </a:spcBef>
              <a:spcAft>
                <a:spcPts val="0"/>
              </a:spcAft>
              <a:buSzPts val="1400"/>
              <a:buChar char="○"/>
            </a:pPr>
            <a:r>
              <a:rPr lang="en"/>
              <a:t>changes in temperature and humidity</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Inspired by study where Machine Learning (ML) was successfully used to forecast the risk of Cholera outbreaks in India</a:t>
            </a:r>
            <a:endParaRPr/>
          </a:p>
          <a:p>
            <a:pPr marL="914400" lvl="1" indent="-317500" algn="l" rtl="0">
              <a:spcBef>
                <a:spcPts val="0"/>
              </a:spcBef>
              <a:spcAft>
                <a:spcPts val="0"/>
              </a:spcAft>
              <a:buSzPts val="1400"/>
              <a:buChar char="○"/>
            </a:pPr>
            <a:r>
              <a:rPr lang="en" u="sng">
                <a:solidFill>
                  <a:schemeClr val="accent5"/>
                </a:solidFill>
                <a:hlinkClick r:id="rId3">
                  <a:extLst>
                    <a:ext uri="{A12FA001-AC4F-418D-AE19-62706E023703}">
                      <ahyp:hlinkClr xmlns:ahyp="http://schemas.microsoft.com/office/drawing/2018/hyperlinkcolor" val="tx"/>
                    </a:ext>
                  </a:extLst>
                </a:hlinkClick>
              </a:rPr>
              <a:t>Cholera Risk: A Machine Learning Approach Applied to Essential Climate Variables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DAB83-7F87-4C27-AAEE-07AE4C4BA4CF}"/>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494CF66-5CDC-463C-A168-BB00D0896E8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699670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Datasets</a:t>
            </a:r>
            <a:endParaRPr/>
          </a:p>
          <a:p>
            <a:pPr marL="0" lvl="0" indent="0" algn="l" rtl="0">
              <a:spcBef>
                <a:spcPts val="0"/>
              </a:spcBef>
              <a:spcAft>
                <a:spcPts val="0"/>
              </a:spcAft>
              <a:buNone/>
            </a:pPr>
            <a:endParaRPr/>
          </a:p>
        </p:txBody>
      </p:sp>
      <p:sp>
        <p:nvSpPr>
          <p:cNvPr id="69" name="Google Shape;69;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Mortality (cause-specific counts of death)</a:t>
            </a:r>
            <a:endParaRPr/>
          </a:p>
          <a:p>
            <a:pPr marL="457200" lvl="0" indent="-342900" algn="l" rtl="0">
              <a:spcBef>
                <a:spcPts val="0"/>
              </a:spcBef>
              <a:spcAft>
                <a:spcPts val="0"/>
              </a:spcAft>
              <a:buSzPts val="1800"/>
              <a:buChar char="●"/>
            </a:pPr>
            <a:r>
              <a:rPr lang="en"/>
              <a:t>Population</a:t>
            </a:r>
            <a:endParaRPr/>
          </a:p>
          <a:p>
            <a:pPr marL="457200" lvl="0" indent="-342900" algn="l" rtl="0">
              <a:spcBef>
                <a:spcPts val="0"/>
              </a:spcBef>
              <a:spcAft>
                <a:spcPts val="0"/>
              </a:spcAft>
              <a:buSzPts val="1800"/>
              <a:buChar char="●"/>
            </a:pPr>
            <a:r>
              <a:rPr lang="en"/>
              <a:t>Shapefiles (counties and climate divisions)</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Spatiotemporal datasets</a:t>
            </a:r>
            <a:endParaRPr/>
          </a:p>
          <a:p>
            <a:pPr marL="914400" lvl="1" indent="-317500" algn="l" rtl="0">
              <a:spcBef>
                <a:spcPts val="0"/>
              </a:spcBef>
              <a:spcAft>
                <a:spcPts val="0"/>
              </a:spcAft>
              <a:buSzPts val="1400"/>
              <a:buChar char="○"/>
            </a:pPr>
            <a:r>
              <a:rPr lang="en"/>
              <a:t>Fine particulate matter (PM2.5)</a:t>
            </a:r>
            <a:endParaRPr/>
          </a:p>
          <a:p>
            <a:pPr marL="914400" lvl="1" indent="-317500" algn="l" rtl="0">
              <a:spcBef>
                <a:spcPts val="0"/>
              </a:spcBef>
              <a:spcAft>
                <a:spcPts val="0"/>
              </a:spcAft>
              <a:buSzPts val="1400"/>
              <a:buChar char="○"/>
            </a:pPr>
            <a:r>
              <a:rPr lang="en"/>
              <a:t>Carbon emissions, biosphere fluxes, burned area</a:t>
            </a:r>
            <a:endParaRPr/>
          </a:p>
          <a:p>
            <a:pPr marL="914400" lvl="1" indent="-317500" algn="l" rtl="0">
              <a:spcBef>
                <a:spcPts val="0"/>
              </a:spcBef>
              <a:spcAft>
                <a:spcPts val="0"/>
              </a:spcAft>
              <a:buSzPts val="1400"/>
              <a:buChar char="○"/>
            </a:pPr>
            <a:r>
              <a:rPr lang="en"/>
              <a:t>Climate variables, drought indices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Scope</a:t>
            </a:r>
            <a:endParaRPr/>
          </a:p>
        </p:txBody>
      </p:sp>
      <p:sp>
        <p:nvSpPr>
          <p:cNvPr id="75" name="Google Shape;75;p16"/>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Period of interest: 2000 - 2016</a:t>
            </a:r>
            <a:endParaRPr/>
          </a:p>
          <a:p>
            <a:pPr marL="457200" lvl="0" indent="-342900" algn="l" rtl="0">
              <a:spcBef>
                <a:spcPts val="0"/>
              </a:spcBef>
              <a:spcAft>
                <a:spcPts val="0"/>
              </a:spcAft>
              <a:buSzPts val="1800"/>
              <a:buChar char="●"/>
            </a:pPr>
            <a:r>
              <a:rPr lang="en"/>
              <a:t>Monthly temporal resolution</a:t>
            </a:r>
            <a:endParaRPr/>
          </a:p>
          <a:p>
            <a:pPr marL="457200" lvl="0" indent="-342900" algn="l" rtl="0">
              <a:spcBef>
                <a:spcPts val="0"/>
              </a:spcBef>
              <a:spcAft>
                <a:spcPts val="0"/>
              </a:spcAft>
              <a:buSzPts val="1800"/>
              <a:buChar char="●"/>
            </a:pPr>
            <a:r>
              <a:rPr lang="en"/>
              <a:t>Counties in contiguous U.S.</a:t>
            </a:r>
            <a:endParaRPr/>
          </a:p>
          <a:p>
            <a:pPr marL="0" lvl="0" indent="0" algn="l" rtl="0">
              <a:spcBef>
                <a:spcPts val="1200"/>
              </a:spcBef>
              <a:spcAft>
                <a:spcPts val="12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Mortality - Chronic Lower Respiratory Diseases (CLRDs)</a:t>
            </a:r>
            <a:endParaRPr/>
          </a:p>
        </p:txBody>
      </p:sp>
      <p:sp>
        <p:nvSpPr>
          <p:cNvPr id="81" name="Google Shape;81;p17"/>
          <p:cNvSpPr txBox="1">
            <a:spLocks noGrp="1"/>
          </p:cNvSpPr>
          <p:nvPr>
            <p:ph type="body" idx="1"/>
          </p:nvPr>
        </p:nvSpPr>
        <p:spPr>
          <a:xfrm>
            <a:off x="6900" y="1152475"/>
            <a:ext cx="3258300" cy="399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u="sng">
                <a:solidFill>
                  <a:schemeClr val="accent5"/>
                </a:solidFill>
                <a:hlinkClick r:id="rId3">
                  <a:extLst>
                    <a:ext uri="{A12FA001-AC4F-418D-AE19-62706E023703}">
                      <ahyp:hlinkClr xmlns:ahyp="http://schemas.microsoft.com/office/drawing/2018/hyperlinkcolor" val="tx"/>
                    </a:ext>
                  </a:extLst>
                </a:hlinkClick>
              </a:rPr>
              <a:t>CDC WONDER</a:t>
            </a:r>
            <a:endParaRPr/>
          </a:p>
          <a:p>
            <a:pPr marL="914400" lvl="1" indent="-317500" algn="l" rtl="0">
              <a:spcBef>
                <a:spcPts val="0"/>
              </a:spcBef>
              <a:spcAft>
                <a:spcPts val="0"/>
              </a:spcAft>
              <a:buSzPts val="1400"/>
              <a:buChar char="○"/>
            </a:pPr>
            <a:r>
              <a:rPr lang="en"/>
              <a:t>Underlying Cause of Death</a:t>
            </a:r>
            <a:endParaRPr/>
          </a:p>
          <a:p>
            <a:pPr marL="0" lvl="0" indent="0" algn="l" rtl="0">
              <a:spcBef>
                <a:spcPts val="1200"/>
              </a:spcBef>
              <a:spcAft>
                <a:spcPts val="0"/>
              </a:spcAft>
              <a:buNone/>
            </a:pPr>
            <a:endParaRPr sz="1400"/>
          </a:p>
          <a:p>
            <a:pPr marL="457200" lvl="0" indent="-370359" algn="l" rtl="0">
              <a:spcBef>
                <a:spcPts val="1200"/>
              </a:spcBef>
              <a:spcAft>
                <a:spcPts val="0"/>
              </a:spcAft>
              <a:buSzPts val="2232"/>
              <a:buChar char="●"/>
            </a:pPr>
            <a:r>
              <a:rPr lang="en" sz="1832"/>
              <a:t>Includes:</a:t>
            </a:r>
            <a:endParaRPr sz="1832"/>
          </a:p>
          <a:p>
            <a:pPr marL="914400" lvl="1" indent="-317500" algn="l" rtl="0">
              <a:spcBef>
                <a:spcPts val="0"/>
              </a:spcBef>
              <a:spcAft>
                <a:spcPts val="0"/>
              </a:spcAft>
              <a:buSzPts val="1400"/>
              <a:buChar char="○"/>
            </a:pPr>
            <a:r>
              <a:rPr lang="en"/>
              <a:t>asthma, emphysema, bronchiectasis, other COPDs (generally non-infectious)</a:t>
            </a:r>
            <a:endParaRPr/>
          </a:p>
          <a:p>
            <a:pPr marL="457200" lvl="0" indent="-342900" algn="l" rtl="0">
              <a:spcBef>
                <a:spcPts val="0"/>
              </a:spcBef>
              <a:spcAft>
                <a:spcPts val="0"/>
              </a:spcAft>
              <a:buSzPts val="1800"/>
              <a:buChar char="●"/>
            </a:pPr>
            <a:r>
              <a:rPr lang="en"/>
              <a:t>Excludes:</a:t>
            </a:r>
            <a:endParaRPr/>
          </a:p>
          <a:p>
            <a:pPr marL="914400" lvl="1" indent="-317500" algn="l" rtl="0">
              <a:spcBef>
                <a:spcPts val="0"/>
              </a:spcBef>
              <a:spcAft>
                <a:spcPts val="0"/>
              </a:spcAft>
              <a:buSzPts val="1400"/>
              <a:buChar char="○"/>
            </a:pPr>
            <a:r>
              <a:rPr lang="en"/>
              <a:t>influenza, pneumonia, other respiratory infections (infectious)</a:t>
            </a:r>
            <a:endParaRPr/>
          </a:p>
          <a:p>
            <a:pPr marL="0" lvl="0" indent="0" algn="l" rtl="0">
              <a:spcBef>
                <a:spcPts val="1200"/>
              </a:spcBef>
              <a:spcAft>
                <a:spcPts val="1200"/>
              </a:spcAft>
              <a:buNone/>
            </a:pPr>
            <a:endParaRPr/>
          </a:p>
        </p:txBody>
      </p:sp>
      <p:pic>
        <p:nvPicPr>
          <p:cNvPr id="82" name="Google Shape;82;p17"/>
          <p:cNvPicPr preferRelativeResize="0"/>
          <p:nvPr/>
        </p:nvPicPr>
        <p:blipFill>
          <a:blip r:embed="rId4">
            <a:alphaModFix/>
          </a:blip>
          <a:stretch>
            <a:fillRect/>
          </a:stretch>
        </p:blipFill>
        <p:spPr>
          <a:xfrm>
            <a:off x="3232725" y="1152475"/>
            <a:ext cx="5878726" cy="34995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Population</a:t>
            </a:r>
            <a:endParaRPr/>
          </a:p>
        </p:txBody>
      </p:sp>
      <p:sp>
        <p:nvSpPr>
          <p:cNvPr id="88" name="Google Shape;88;p18"/>
          <p:cNvSpPr txBox="1">
            <a:spLocks noGrp="1"/>
          </p:cNvSpPr>
          <p:nvPr>
            <p:ph type="body" idx="1"/>
          </p:nvPr>
        </p:nvSpPr>
        <p:spPr>
          <a:xfrm>
            <a:off x="311700" y="1152475"/>
            <a:ext cx="8520600" cy="30855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u="sng">
                <a:solidFill>
                  <a:schemeClr val="accent5"/>
                </a:solidFill>
                <a:hlinkClick r:id="rId3">
                  <a:extLst>
                    <a:ext uri="{A12FA001-AC4F-418D-AE19-62706E023703}">
                      <ahyp:hlinkClr xmlns:ahyp="http://schemas.microsoft.com/office/drawing/2018/hyperlinkcolor" val="tx"/>
                    </a:ext>
                  </a:extLst>
                </a:hlinkClick>
              </a:rPr>
              <a:t>Datasets - </a:t>
            </a:r>
            <a:r>
              <a:rPr lang="en" u="sng">
                <a:solidFill>
                  <a:schemeClr val="hlink"/>
                </a:solidFill>
                <a:hlinkClick r:id="rId3"/>
              </a:rPr>
              <a:t>US Census Bureau</a:t>
            </a:r>
            <a:endParaRPr/>
          </a:p>
          <a:p>
            <a:pPr marL="457200" lvl="0" indent="-342900" algn="l" rtl="0">
              <a:spcBef>
                <a:spcPts val="0"/>
              </a:spcBef>
              <a:spcAft>
                <a:spcPts val="0"/>
              </a:spcAft>
              <a:buSzPts val="1800"/>
              <a:buChar char="●"/>
            </a:pPr>
            <a:r>
              <a:rPr lang="en"/>
              <a:t>Monthly population totals for each county</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Purpose: calculating mortality rate and population density</a:t>
            </a:r>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2739</Words>
  <Application>Microsoft Office PowerPoint</Application>
  <PresentationFormat>On-screen Show (16:9)</PresentationFormat>
  <Paragraphs>269</Paragraphs>
  <Slides>26</Slides>
  <Notes>21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Source Sans Pro</vt:lpstr>
      <vt:lpstr>Simple Dark</vt:lpstr>
      <vt:lpstr>PowerPoint Presentation</vt:lpstr>
      <vt:lpstr>Chronic Respiratory Disease:  Risk Modeling  Potential and Limitations</vt:lpstr>
      <vt:lpstr>PowerPoint Presentation</vt:lpstr>
      <vt:lpstr>Motivation</vt:lpstr>
      <vt:lpstr>PowerPoint Presentation</vt:lpstr>
      <vt:lpstr>Datasets </vt:lpstr>
      <vt:lpstr>Scope</vt:lpstr>
      <vt:lpstr>Mortality - Chronic Lower Respiratory Diseases (CLRDs)</vt:lpstr>
      <vt:lpstr>Population</vt:lpstr>
      <vt:lpstr>Fine particulate matter (PM2.5) </vt:lpstr>
      <vt:lpstr>Carbon Emissions, Biosphere Fluxes, Burned Area</vt:lpstr>
      <vt:lpstr>Climate Variables, Drought Indices</vt:lpstr>
      <vt:lpstr>PowerPoint Presentation</vt:lpstr>
      <vt:lpstr>Shapefiles - Counties, Climate Divisions</vt:lpstr>
      <vt:lpstr>Data Preparation </vt:lpstr>
      <vt:lpstr>Methods</vt:lpstr>
      <vt:lpstr>PowerPoint Presentation</vt:lpstr>
      <vt:lpstr>Results</vt:lpstr>
      <vt:lpstr>Results - Selected Features</vt:lpstr>
      <vt:lpstr>Data Limitations</vt:lpstr>
      <vt:lpstr>Other Limitations</vt:lpstr>
      <vt:lpstr>PowerPoint Presentation</vt:lpstr>
      <vt:lpstr>Comparison - Cholera Outbreaks in India</vt:lpstr>
      <vt:lpstr>PowerPoint Presentation</vt:lpstr>
      <vt:lpstr>Main conclusions</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Chronic Respiratory Disease:  Risk Modeling  Potential and Limitations</dc:title>
  <cp:lastModifiedBy>Alexander He</cp:lastModifiedBy>
  <cp:revision>2</cp:revision>
  <dcterms:modified xsi:type="dcterms:W3CDTF">2022-04-09T04:58:51Z</dcterms:modified>
</cp:coreProperties>
</file>